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83" r:id="rId1"/>
  </p:sldMasterIdLst>
  <p:notesMasterIdLst>
    <p:notesMasterId r:id="rId20"/>
  </p:notesMasterIdLst>
  <p:handoutMasterIdLst>
    <p:handoutMasterId r:id="rId21"/>
  </p:handoutMasterIdLst>
  <p:sldIdLst>
    <p:sldId id="327" r:id="rId2"/>
    <p:sldId id="299" r:id="rId3"/>
    <p:sldId id="336" r:id="rId4"/>
    <p:sldId id="351" r:id="rId5"/>
    <p:sldId id="343" r:id="rId6"/>
    <p:sldId id="333" r:id="rId7"/>
    <p:sldId id="353" r:id="rId8"/>
    <p:sldId id="330" r:id="rId9"/>
    <p:sldId id="352" r:id="rId10"/>
    <p:sldId id="346" r:id="rId11"/>
    <p:sldId id="347" r:id="rId12"/>
    <p:sldId id="348" r:id="rId13"/>
    <p:sldId id="349" r:id="rId14"/>
    <p:sldId id="331" r:id="rId15"/>
    <p:sldId id="344" r:id="rId16"/>
    <p:sldId id="345" r:id="rId17"/>
    <p:sldId id="334" r:id="rId18"/>
    <p:sldId id="354" r:id="rId19"/>
  </p:sldIdLst>
  <p:sldSz cx="12192000" cy="6858000"/>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0">
          <p15:clr>
            <a:srgbClr val="A4A3A4"/>
          </p15:clr>
        </p15:guide>
        <p15:guide id="2" pos="221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7" clrIdx="0">
    <p:extLst/>
  </p:cmAuthor>
  <p:cmAuthor id="2" name="Nadine Wu" initials="NW"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0098AA"/>
    <a:srgbClr val="FFFFFF"/>
    <a:srgbClr val="FDFDF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6075" autoAdjust="0"/>
  </p:normalViewPr>
  <p:slideViewPr>
    <p:cSldViewPr snapToGrid="0">
      <p:cViewPr varScale="1">
        <p:scale>
          <a:sx n="103" d="100"/>
          <a:sy n="103" d="100"/>
        </p:scale>
        <p:origin x="96" y="276"/>
      </p:cViewPr>
      <p:guideLst>
        <p:guide orient="horz" pos="2160"/>
        <p:guide pos="3840"/>
      </p:guideLst>
    </p:cSldViewPr>
  </p:slideViewPr>
  <p:outlineViewPr>
    <p:cViewPr>
      <p:scale>
        <a:sx n="33" d="100"/>
        <a:sy n="33" d="100"/>
      </p:scale>
      <p:origin x="48" y="5628"/>
    </p:cViewPr>
  </p:outlineViewPr>
  <p:notesTextViewPr>
    <p:cViewPr>
      <p:scale>
        <a:sx n="3" d="2"/>
        <a:sy n="3" d="2"/>
      </p:scale>
      <p:origin x="0" y="0"/>
    </p:cViewPr>
  </p:notesTextViewPr>
  <p:sorterViewPr>
    <p:cViewPr>
      <p:scale>
        <a:sx n="200" d="100"/>
        <a:sy n="200" d="100"/>
      </p:scale>
      <p:origin x="0" y="-4866"/>
    </p:cViewPr>
  </p:sorterViewPr>
  <p:notesViewPr>
    <p:cSldViewPr snapToGrid="0">
      <p:cViewPr varScale="1">
        <p:scale>
          <a:sx n="85" d="100"/>
          <a:sy n="85" d="100"/>
        </p:scale>
        <p:origin x="-3744" y="-84"/>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913" cy="467057"/>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sz="quarter" idx="1"/>
          </p:nvPr>
        </p:nvSpPr>
        <p:spPr>
          <a:xfrm>
            <a:off x="3974231" y="0"/>
            <a:ext cx="3040913" cy="467057"/>
          </a:xfrm>
          <a:prstGeom prst="rect">
            <a:avLst/>
          </a:prstGeom>
        </p:spPr>
        <p:txBody>
          <a:bodyPr vert="horz" lIns="92300" tIns="46150" rIns="92300" bIns="46150" rtlCol="0"/>
          <a:lstStyle>
            <a:lvl1pPr algn="r">
              <a:defRPr sz="1200"/>
            </a:lvl1pPr>
          </a:lstStyle>
          <a:p>
            <a:fld id="{C43C3130-B9FA-4FE7-AF2E-67B16A0B2FCA}" type="datetimeFigureOut">
              <a:rPr lang="en-US" smtClean="0"/>
              <a:t>1/9/2017</a:t>
            </a:fld>
            <a:endParaRPr lang="en-US"/>
          </a:p>
        </p:txBody>
      </p:sp>
      <p:sp>
        <p:nvSpPr>
          <p:cNvPr id="4" name="Footer Placeholder 3"/>
          <p:cNvSpPr>
            <a:spLocks noGrp="1"/>
          </p:cNvSpPr>
          <p:nvPr>
            <p:ph type="ftr" sz="quarter" idx="2"/>
          </p:nvPr>
        </p:nvSpPr>
        <p:spPr>
          <a:xfrm>
            <a:off x="0" y="8835693"/>
            <a:ext cx="3040913" cy="467057"/>
          </a:xfrm>
          <a:prstGeom prst="rect">
            <a:avLst/>
          </a:prstGeom>
        </p:spPr>
        <p:txBody>
          <a:bodyPr vert="horz" lIns="92300" tIns="46150" rIns="92300"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3974231" y="8835693"/>
            <a:ext cx="3040913" cy="467057"/>
          </a:xfrm>
          <a:prstGeom prst="rect">
            <a:avLst/>
          </a:prstGeom>
        </p:spPr>
        <p:txBody>
          <a:bodyPr vert="horz" lIns="92300" tIns="46150" rIns="92300" bIns="46150" rtlCol="0" anchor="b"/>
          <a:lstStyle>
            <a:lvl1pPr algn="r">
              <a:defRPr sz="1200"/>
            </a:lvl1pPr>
          </a:lstStyle>
          <a:p>
            <a:fld id="{34957B63-DEF8-4F80-A82A-3D264C7D280D}" type="slidenum">
              <a:rPr lang="en-US" smtClean="0"/>
              <a:t>‹#›</a:t>
            </a:fld>
            <a:endParaRPr lang="en-US"/>
          </a:p>
        </p:txBody>
      </p:sp>
    </p:spTree>
    <p:extLst>
      <p:ext uri="{BB962C8B-B14F-4D97-AF65-F5344CB8AC3E}">
        <p14:creationId xmlns:p14="http://schemas.microsoft.com/office/powerpoint/2010/main" val="2545301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913" cy="465458"/>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idx="1"/>
          </p:nvPr>
        </p:nvSpPr>
        <p:spPr>
          <a:xfrm>
            <a:off x="3974231" y="0"/>
            <a:ext cx="3040913" cy="465458"/>
          </a:xfrm>
          <a:prstGeom prst="rect">
            <a:avLst/>
          </a:prstGeom>
        </p:spPr>
        <p:txBody>
          <a:bodyPr vert="horz" lIns="92300" tIns="46150" rIns="92300" bIns="46150" rtlCol="0"/>
          <a:lstStyle>
            <a:lvl1pPr algn="r">
              <a:defRPr sz="1200"/>
            </a:lvl1pPr>
          </a:lstStyle>
          <a:p>
            <a:fld id="{F5275724-F194-44F2-A3D5-ED3DDE792311}" type="datetimeFigureOut">
              <a:rPr lang="en-US" smtClean="0"/>
              <a:t>1/9/2017</a:t>
            </a:fld>
            <a:endParaRPr lang="en-US"/>
          </a:p>
        </p:txBody>
      </p:sp>
      <p:sp>
        <p:nvSpPr>
          <p:cNvPr id="4" name="Slide Image Placeholder 3"/>
          <p:cNvSpPr>
            <a:spLocks noGrp="1" noRot="1" noChangeAspect="1"/>
          </p:cNvSpPr>
          <p:nvPr>
            <p:ph type="sldImg" idx="2"/>
          </p:nvPr>
        </p:nvSpPr>
        <p:spPr>
          <a:xfrm>
            <a:off x="406400" y="696913"/>
            <a:ext cx="6203950" cy="3489325"/>
          </a:xfrm>
          <a:prstGeom prst="rect">
            <a:avLst/>
          </a:prstGeom>
          <a:noFill/>
          <a:ln w="12700">
            <a:solidFill>
              <a:prstClr val="black"/>
            </a:solidFill>
          </a:ln>
        </p:spPr>
        <p:txBody>
          <a:bodyPr vert="horz" lIns="92300" tIns="46150" rIns="92300" bIns="46150" rtlCol="0" anchor="ctr"/>
          <a:lstStyle/>
          <a:p>
            <a:endParaRPr lang="en-US"/>
          </a:p>
        </p:txBody>
      </p:sp>
      <p:sp>
        <p:nvSpPr>
          <p:cNvPr id="5" name="Notes Placeholder 4"/>
          <p:cNvSpPr>
            <a:spLocks noGrp="1"/>
          </p:cNvSpPr>
          <p:nvPr>
            <p:ph type="body" sz="quarter" idx="3"/>
          </p:nvPr>
        </p:nvSpPr>
        <p:spPr>
          <a:xfrm>
            <a:off x="701998" y="4419447"/>
            <a:ext cx="5612757" cy="4185917"/>
          </a:xfrm>
          <a:prstGeom prst="rect">
            <a:avLst/>
          </a:prstGeom>
        </p:spPr>
        <p:txBody>
          <a:bodyPr vert="horz" lIns="92300" tIns="46150" rIns="92300" bIns="4615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5694"/>
            <a:ext cx="3040913" cy="465458"/>
          </a:xfrm>
          <a:prstGeom prst="rect">
            <a:avLst/>
          </a:prstGeom>
        </p:spPr>
        <p:txBody>
          <a:bodyPr vert="horz" lIns="92300" tIns="46150" rIns="92300"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974231" y="8835694"/>
            <a:ext cx="3040913" cy="465458"/>
          </a:xfrm>
          <a:prstGeom prst="rect">
            <a:avLst/>
          </a:prstGeom>
        </p:spPr>
        <p:txBody>
          <a:bodyPr vert="horz" lIns="92300" tIns="46150" rIns="92300" bIns="46150" rtlCol="0" anchor="b"/>
          <a:lstStyle>
            <a:lvl1pPr algn="r">
              <a:defRPr sz="1200"/>
            </a:lvl1pPr>
          </a:lstStyle>
          <a:p>
            <a:fld id="{DB4CFD99-747F-4899-96CF-CBDA068EA983}" type="slidenum">
              <a:rPr lang="en-US" smtClean="0"/>
              <a:t>‹#›</a:t>
            </a:fld>
            <a:endParaRPr lang="en-US"/>
          </a:p>
        </p:txBody>
      </p:sp>
    </p:spTree>
    <p:extLst>
      <p:ext uri="{BB962C8B-B14F-4D97-AF65-F5344CB8AC3E}">
        <p14:creationId xmlns:p14="http://schemas.microsoft.com/office/powerpoint/2010/main" val="214226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859" y="-7431"/>
            <a:ext cx="6770789" cy="687389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57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6468515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6349" b="-91"/>
          <a:stretch/>
        </p:blipFill>
        <p:spPr>
          <a:xfrm>
            <a:off x="-8537" y="-16043"/>
            <a:ext cx="12189723" cy="6874041"/>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54902"/>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9359522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6313"/>
          <a:stretch/>
        </p:blipFill>
        <p:spPr>
          <a:xfrm>
            <a:off x="-11471" y="0"/>
            <a:ext cx="12200296" cy="683393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8993857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15748"/>
          <a:stretch/>
        </p:blipFill>
        <p:spPr>
          <a:xfrm>
            <a:off x="0" y="-8467"/>
            <a:ext cx="12181186" cy="687128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023921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8757" r="-79" b="6733"/>
          <a:stretch/>
        </p:blipFill>
        <p:spPr>
          <a:xfrm>
            <a:off x="0" y="-9625"/>
            <a:ext cx="12181186" cy="6862812"/>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5035466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9" t="7845" r="-79" b="7418"/>
          <a:stretch/>
        </p:blipFill>
        <p:spPr>
          <a:xfrm>
            <a:off x="0" y="-8467"/>
            <a:ext cx="12181186" cy="686165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0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4646902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7080" b="8541"/>
          <a:stretch/>
        </p:blipFill>
        <p:spPr>
          <a:xfrm>
            <a:off x="0" y="-8467"/>
            <a:ext cx="12216384" cy="6871280"/>
          </a:xfrm>
          <a:prstGeom prst="rect">
            <a:avLst/>
          </a:prstGeom>
          <a:effectLst>
            <a:softEdge rad="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4"/>
            <a:ext cx="7708829" cy="1098479"/>
          </a:xfrm>
          <a:prstGeom prst="rect">
            <a:avLst/>
          </a:prstGeom>
          <a:solidFill>
            <a:schemeClr val="bg1">
              <a:alpha val="77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00767906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437" b="-223"/>
          <a:stretch/>
        </p:blipFill>
        <p:spPr>
          <a:xfrm>
            <a:off x="0" y="-9625"/>
            <a:ext cx="12181186" cy="6891694"/>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6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7082433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688498" cy="964537"/>
          </a:xfrm>
        </p:spPr>
        <p:txBody>
          <a:bodyPr/>
          <a:lstStyle/>
          <a:p>
            <a:r>
              <a:rPr lang="en-US" dirty="0" smtClean="0"/>
              <a:t>This is a content page</a:t>
            </a:r>
            <a:endParaRPr lang="en-US" dirty="0"/>
          </a:p>
        </p:txBody>
      </p:sp>
      <p:sp>
        <p:nvSpPr>
          <p:cNvPr id="3" name="Content Placeholder 2"/>
          <p:cNvSpPr>
            <a:spLocks noGrp="1"/>
          </p:cNvSpPr>
          <p:nvPr>
            <p:ph idx="1"/>
          </p:nvPr>
        </p:nvSpPr>
        <p:spPr>
          <a:xfrm>
            <a:off x="677334" y="2160589"/>
            <a:ext cx="10688498"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2472" y="6018835"/>
            <a:ext cx="2341446" cy="700268"/>
          </a:xfrm>
          <a:prstGeom prst="rect">
            <a:avLst/>
          </a:prstGeom>
        </p:spPr>
      </p:pic>
      <p:sp>
        <p:nvSpPr>
          <p:cNvPr id="8" name="Text Placeholder 2"/>
          <p:cNvSpPr>
            <a:spLocks noGrp="1"/>
          </p:cNvSpPr>
          <p:nvPr>
            <p:ph type="body" idx="10"/>
          </p:nvPr>
        </p:nvSpPr>
        <p:spPr>
          <a:xfrm>
            <a:off x="675745" y="1579232"/>
            <a:ext cx="1069008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8520219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3" y="609600"/>
            <a:ext cx="10761739" cy="1320800"/>
          </a:xfrm>
        </p:spPr>
        <p:txBody>
          <a:bodyPr/>
          <a:lstStyle>
            <a:lvl1pPr>
              <a:defRPr baseline="0"/>
            </a:lvl1pPr>
          </a:lstStyle>
          <a:p>
            <a:r>
              <a:rPr lang="en-US" dirty="0" smtClean="0"/>
              <a:t>This is a content page</a:t>
            </a:r>
            <a:endParaRPr lang="en-US" dirty="0"/>
          </a:p>
        </p:txBody>
      </p:sp>
      <p:sp>
        <p:nvSpPr>
          <p:cNvPr id="3" name="Text Placeholder 2"/>
          <p:cNvSpPr>
            <a:spLocks noGrp="1"/>
          </p:cNvSpPr>
          <p:nvPr>
            <p:ph type="body" idx="1"/>
          </p:nvPr>
        </p:nvSpPr>
        <p:spPr>
          <a:xfrm>
            <a:off x="675745" y="1679720"/>
            <a:ext cx="52534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5745" y="2255982"/>
            <a:ext cx="52534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5662" y="1679720"/>
            <a:ext cx="525341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5664" y="2255982"/>
            <a:ext cx="5253409" cy="330411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2472" y="6018835"/>
            <a:ext cx="2341446" cy="700268"/>
          </a:xfrm>
          <a:prstGeom prst="rect">
            <a:avLst/>
          </a:prstGeom>
        </p:spPr>
      </p:pic>
      <p:sp>
        <p:nvSpPr>
          <p:cNvPr id="8" name="Slide Number Placeholder 4"/>
          <p:cNvSpPr>
            <a:spLocks noGrp="1"/>
          </p:cNvSpPr>
          <p:nvPr>
            <p:ph type="sldNum" sz="quarter" idx="10"/>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4737675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10795980" cy="1320800"/>
          </a:xfrm>
        </p:spPr>
        <p:txBody>
          <a:bodyPr/>
          <a:lstStyle>
            <a:lvl1pPr>
              <a:defRPr baseline="0"/>
            </a:lvl1pPr>
          </a:lstStyle>
          <a:p>
            <a:r>
              <a:rPr lang="en-US" dirty="0" smtClean="0"/>
              <a:t>This is a content page</a:t>
            </a:r>
            <a:endParaRPr lang="en-US" dirty="0"/>
          </a:p>
        </p:txBody>
      </p:sp>
      <p:sp>
        <p:nvSpPr>
          <p:cNvPr id="3" name="Content Placeholder 2"/>
          <p:cNvSpPr>
            <a:spLocks noGrp="1"/>
          </p:cNvSpPr>
          <p:nvPr>
            <p:ph sz="half" idx="1"/>
          </p:nvPr>
        </p:nvSpPr>
        <p:spPr>
          <a:xfrm>
            <a:off x="677334" y="1756328"/>
            <a:ext cx="5271079"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236" y="1756328"/>
            <a:ext cx="5271078"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2472" y="6018835"/>
            <a:ext cx="2341446" cy="700268"/>
          </a:xfrm>
          <a:prstGeom prst="rect">
            <a:avLst/>
          </a:prstGeom>
        </p:spPr>
      </p:pic>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41044023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2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6691" y="613455"/>
            <a:ext cx="9334495" cy="5256546"/>
          </a:xfrm>
          <a:prstGeom prst="rect">
            <a:avLst/>
          </a:prstGeom>
          <a:effectLst>
            <a:softEdge rad="190500"/>
          </a:effectLst>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rgbClr val="FFFFFF">
              <a:alpha val="80000"/>
            </a:srgb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8"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7583285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r="4910"/>
          <a:stretch/>
        </p:blipFill>
        <p:spPr>
          <a:xfrm flipH="1">
            <a:off x="5678904" y="-96253"/>
            <a:ext cx="6679932" cy="7024839"/>
          </a:xfrm>
          <a:prstGeom prst="rect">
            <a:avLst/>
          </a:prstGeom>
          <a:effectLst>
            <a:softEdge rad="63500"/>
          </a:effectLst>
        </p:spPr>
      </p:pic>
      <p:sp>
        <p:nvSpPr>
          <p:cNvPr id="2" name="Title 1"/>
          <p:cNvSpPr>
            <a:spLocks noGrp="1"/>
          </p:cNvSpPr>
          <p:nvPr>
            <p:ph type="title" hasCustomPrompt="1"/>
          </p:nvPr>
        </p:nvSpPr>
        <p:spPr>
          <a:xfrm>
            <a:off x="600335" y="390804"/>
            <a:ext cx="4963067" cy="1826581"/>
          </a:xfrm>
        </p:spPr>
        <p:txBody>
          <a:bodyPr anchor="b"/>
          <a:lstStyle>
            <a:lvl1pPr algn="l">
              <a:defRPr sz="4000" b="0" cap="none" baseline="0"/>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00335" y="2217385"/>
            <a:ext cx="4963067"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335" y="6018835"/>
            <a:ext cx="2341446" cy="700268"/>
          </a:xfrm>
          <a:prstGeom prst="rect">
            <a:avLst/>
          </a:prstGeom>
          <a:ln>
            <a:solidFill>
              <a:srgbClr val="FFFFFF"/>
            </a:solidFill>
          </a:ln>
        </p:spPr>
      </p:pic>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61040987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rcRect t="1790" b="3452"/>
          <a:stretch/>
        </p:blipFill>
        <p:spPr>
          <a:xfrm flipH="1">
            <a:off x="7921485" y="-29817"/>
            <a:ext cx="4215967" cy="6887818"/>
          </a:xfrm>
          <a:prstGeom prst="rect">
            <a:avLst/>
          </a:prstGeom>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335" y="6018835"/>
            <a:ext cx="2341446" cy="700268"/>
          </a:xfrm>
          <a:prstGeom prst="rect">
            <a:avLst/>
          </a:prstGeom>
          <a:ln>
            <a:solidFill>
              <a:srgbClr val="FFFFFF"/>
            </a:solidFill>
          </a:ln>
        </p:spPr>
      </p:pic>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0841670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92" t="5975" b="1296"/>
          <a:stretch/>
        </p:blipFill>
        <p:spPr>
          <a:xfrm>
            <a:off x="7722703" y="-139148"/>
            <a:ext cx="4578626" cy="7106478"/>
          </a:xfrm>
          <a:prstGeom prst="rect">
            <a:avLst/>
          </a:prstGeom>
          <a:ln>
            <a:solidFill>
              <a:srgbClr val="FDFDFD"/>
            </a:solidFill>
          </a:ln>
          <a:effectLst>
            <a:softEdge rad="101600"/>
          </a:effectLst>
        </p:spPr>
      </p:pic>
      <p:sp>
        <p:nvSpPr>
          <p:cNvPr id="2" name="Title 1"/>
          <p:cNvSpPr>
            <a:spLocks noGrp="1"/>
          </p:cNvSpPr>
          <p:nvPr>
            <p:ph type="title" hasCustomPrompt="1"/>
          </p:nvPr>
        </p:nvSpPr>
        <p:spPr>
          <a:xfrm>
            <a:off x="677335" y="612185"/>
            <a:ext cx="7417511" cy="1826581"/>
          </a:xfrm>
        </p:spPr>
        <p:txBody>
          <a:bodyPr anchor="b"/>
          <a:lstStyle>
            <a:lvl1pPr algn="l">
              <a:defRPr sz="4000" b="0" cap="none"/>
            </a:lvl1pPr>
          </a:lstStyle>
          <a:p>
            <a:r>
              <a:rPr lang="en-US" dirty="0" smtClean="0"/>
              <a:t>This is a content page or section divider</a:t>
            </a:r>
            <a:endParaRPr lang="en-US" dirty="0"/>
          </a:p>
        </p:txBody>
      </p:sp>
      <p:sp>
        <p:nvSpPr>
          <p:cNvPr id="3" name="Text Placeholder 2"/>
          <p:cNvSpPr>
            <a:spLocks noGrp="1"/>
          </p:cNvSpPr>
          <p:nvPr>
            <p:ph type="body" idx="1"/>
          </p:nvPr>
        </p:nvSpPr>
        <p:spPr>
          <a:xfrm>
            <a:off x="677335" y="2438766"/>
            <a:ext cx="741751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335" y="6018835"/>
            <a:ext cx="2341446" cy="700268"/>
          </a:xfrm>
          <a:prstGeom prst="rect">
            <a:avLst/>
          </a:prstGeom>
          <a:ln>
            <a:solidFill>
              <a:srgbClr val="FFFFFF"/>
            </a:solidFill>
          </a:ln>
        </p:spPr>
      </p:pic>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2149047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8918" y="609600"/>
            <a:ext cx="7456550" cy="3022600"/>
          </a:xfrm>
        </p:spPr>
        <p:txBody>
          <a:bodyPr anchor="ctr">
            <a:normAutofit/>
          </a:bodyPr>
          <a:lstStyle>
            <a:lvl1pPr algn="l">
              <a:defRPr sz="4400" b="0" i="1" cap="none" spc="-150" baseline="0">
                <a:solidFill>
                  <a:srgbClr val="0098AA"/>
                </a:solidFill>
                <a:latin typeface="Cambria" panose="02040503050406030204" pitchFamily="18" charset="0"/>
              </a:defRPr>
            </a:lvl1pPr>
          </a:lstStyle>
          <a:p>
            <a:r>
              <a:rPr lang="en-US" dirty="0" smtClean="0"/>
              <a:t>Use this page for a pull quote or important statistic, figure or notation.</a:t>
            </a:r>
            <a:endParaRPr lang="en-US" dirty="0"/>
          </a:p>
        </p:txBody>
      </p:sp>
      <p:sp>
        <p:nvSpPr>
          <p:cNvPr id="23" name="Text Placeholder 9"/>
          <p:cNvSpPr>
            <a:spLocks noGrp="1"/>
          </p:cNvSpPr>
          <p:nvPr>
            <p:ph type="body" sz="quarter" idx="13"/>
          </p:nvPr>
        </p:nvSpPr>
        <p:spPr>
          <a:xfrm>
            <a:off x="102384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102384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4" name="TextBox 23"/>
          <p:cNvSpPr txBox="1"/>
          <p:nvPr/>
        </p:nvSpPr>
        <p:spPr>
          <a:xfrm>
            <a:off x="959318" y="800003"/>
            <a:ext cx="609600" cy="584776"/>
          </a:xfrm>
          <a:prstGeom prst="rect">
            <a:avLst/>
          </a:prstGeom>
        </p:spPr>
        <p:txBody>
          <a:bodyPr vert="horz" lIns="91440" tIns="45720" rIns="91440" bIns="45720" rtlCol="0" anchor="ctr">
            <a:noAutofit/>
          </a:bodyPr>
          <a:lstStyle/>
          <a:p>
            <a:pPr lvl="0"/>
            <a:r>
              <a:rPr lang="en-US" sz="8000" b="1" baseline="0" dirty="0" smtClean="0">
                <a:ln w="3175" cmpd="sng">
                  <a:noFill/>
                </a:ln>
                <a:solidFill>
                  <a:srgbClr val="0098AA"/>
                </a:solidFill>
                <a:effectLst/>
                <a:latin typeface="Georgia" panose="02040502050405020303" pitchFamily="18" charset="0"/>
              </a:rPr>
              <a:t>“</a:t>
            </a:r>
            <a:endParaRPr lang="en-US" sz="8000" b="1" baseline="0" dirty="0">
              <a:ln w="3175" cmpd="sng">
                <a:noFill/>
              </a:ln>
              <a:solidFill>
                <a:srgbClr val="0098AA"/>
              </a:solidFill>
              <a:effectLst/>
              <a:latin typeface="Georgia" panose="02040502050405020303" pitchFamily="18" charset="0"/>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1" baseline="0" dirty="0">
                <a:ln w="3175" cmpd="sng">
                  <a:noFill/>
                </a:ln>
                <a:solidFill>
                  <a:srgbClr val="0098AA"/>
                </a:solidFill>
                <a:effectLst/>
                <a:latin typeface="Georgia" panose="02040502050405020303" pitchFamily="18" charset="0"/>
              </a:rPr>
              <a:t>”</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41724326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12192000" cy="685799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5" name="Title Placeholder 1"/>
          <p:cNvSpPr>
            <a:spLocks noGrp="1"/>
          </p:cNvSpPr>
          <p:nvPr>
            <p:ph type="title" hasCustomPrompt="1"/>
          </p:nvPr>
        </p:nvSpPr>
        <p:spPr>
          <a:xfrm>
            <a:off x="675831" y="4316045"/>
            <a:ext cx="7708829" cy="1103292"/>
          </a:xfrm>
          <a:prstGeom prst="rect">
            <a:avLst/>
          </a:prstGeom>
          <a:solidFill>
            <a:schemeClr val="bg1">
              <a:alpha val="71000"/>
            </a:schemeClr>
          </a:solidFill>
          <a:effectLst>
            <a:softEdge rad="38100"/>
          </a:effectLst>
        </p:spPr>
        <p:txBody>
          <a:bodyPr vert="horz" lIns="91440" tIns="45720" rIns="91440" bIns="45720" rtlCol="0" anchor="t">
            <a:normAutofit/>
          </a:bodyPr>
          <a:lstStyle>
            <a:lvl1pPr>
              <a:defRPr sz="3200"/>
            </a:lvl1pPr>
          </a:lstStyle>
          <a:p>
            <a:r>
              <a:rPr lang="en-US" dirty="0" smtClean="0"/>
              <a:t>This is a content page or section divider</a:t>
            </a:r>
            <a:endParaRPr lang="en-US" dirty="0"/>
          </a:p>
        </p:txBody>
      </p:sp>
      <p:sp>
        <p:nvSpPr>
          <p:cNvPr id="6" name="Text Placeholder 2"/>
          <p:cNvSpPr>
            <a:spLocks noGrp="1"/>
          </p:cNvSpPr>
          <p:nvPr>
            <p:ph type="body" idx="10"/>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4034599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5221" y="1097280"/>
            <a:ext cx="8588203" cy="1029903"/>
          </a:xfrm>
        </p:spPr>
        <p:txBody>
          <a:bodyPr anchor="t">
            <a:normAutofit/>
          </a:bodyPr>
          <a:lstStyle>
            <a:lvl1pPr algn="l">
              <a:defRPr sz="4400" b="0" cap="none"/>
            </a:lvl1pPr>
          </a:lstStyle>
          <a:p>
            <a:r>
              <a:rPr lang="en-US" dirty="0" smtClean="0"/>
              <a:t>Question and Answers</a:t>
            </a:r>
            <a:endParaRPr lang="en-US" dirty="0"/>
          </a:p>
        </p:txBody>
      </p:sp>
      <p:sp>
        <p:nvSpPr>
          <p:cNvPr id="23" name="Text Placeholder 9"/>
          <p:cNvSpPr>
            <a:spLocks noGrp="1"/>
          </p:cNvSpPr>
          <p:nvPr>
            <p:ph type="body" sz="quarter" idx="13"/>
          </p:nvPr>
        </p:nvSpPr>
        <p:spPr>
          <a:xfrm>
            <a:off x="1245221" y="2213810"/>
            <a:ext cx="8596669" cy="1456989"/>
          </a:xfrm>
        </p:spPr>
        <p:txBody>
          <a:bodyPr anchor="t">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1245221" y="3670799"/>
            <a:ext cx="8596668" cy="583567"/>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extBox 3"/>
          <p:cNvSpPr txBox="1"/>
          <p:nvPr userDrawn="1"/>
        </p:nvSpPr>
        <p:spPr>
          <a:xfrm>
            <a:off x="1245221" y="5724350"/>
            <a:ext cx="8206786" cy="800219"/>
          </a:xfrm>
          <a:prstGeom prst="rect">
            <a:avLst/>
          </a:prstGeom>
          <a:noFill/>
        </p:spPr>
        <p:txBody>
          <a:bodyPr wrap="square" rtlCol="0">
            <a:spAutoFit/>
          </a:bodyPr>
          <a:lstStyle/>
          <a:p>
            <a:r>
              <a:rPr lang="en-US" sz="2400" b="1" i="0" u="none" strike="noStrike" kern="1200" baseline="30000" dirty="0" smtClean="0">
                <a:solidFill>
                  <a:srgbClr val="0098AA"/>
                </a:solidFill>
                <a:latin typeface="Calibri" panose="020F0502020204030204" pitchFamily="34" charset="0"/>
                <a:ea typeface="+mn-ea"/>
                <a:cs typeface="+mn-cs"/>
              </a:rPr>
              <a:t>Louisiana Department of Health and Hospitals</a:t>
            </a:r>
          </a:p>
          <a:p>
            <a:r>
              <a:rPr lang="en-US" sz="1800" b="0" i="0" u="none" strike="noStrike" kern="1200" baseline="30000" dirty="0" smtClean="0">
                <a:solidFill>
                  <a:srgbClr val="0098AA"/>
                </a:solidFill>
                <a:latin typeface="+mn-lt"/>
                <a:ea typeface="+mn-ea"/>
                <a:cs typeface="+mn-cs"/>
              </a:rPr>
              <a:t>628 North 4th Street, Baton Rouge, Louisiana 70802</a:t>
            </a:r>
          </a:p>
          <a:p>
            <a:r>
              <a:rPr lang="en-US" sz="1800" b="0" i="0" u="none" strike="noStrike" kern="1200" baseline="30000" dirty="0" smtClean="0">
                <a:solidFill>
                  <a:srgbClr val="0098AA"/>
                </a:solidFill>
                <a:latin typeface="+mn-lt"/>
                <a:ea typeface="+mn-ea"/>
                <a:cs typeface="+mn-cs"/>
              </a:rPr>
              <a:t>(225) 342-9500</a:t>
            </a:r>
            <a:endParaRPr lang="en-US" dirty="0">
              <a:solidFill>
                <a:srgbClr val="0098AA"/>
              </a:solidFill>
            </a:endParaRPr>
          </a:p>
        </p:txBody>
      </p:sp>
      <p:sp>
        <p:nvSpPr>
          <p:cNvPr id="6"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8545500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4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9379" b="11893"/>
          <a:stretch/>
        </p:blipFill>
        <p:spPr>
          <a:xfrm>
            <a:off x="5694745" y="0"/>
            <a:ext cx="6478460" cy="6886937"/>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39535967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5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53" r="2538"/>
          <a:stretch/>
        </p:blipFill>
        <p:spPr>
          <a:xfrm flipH="1">
            <a:off x="247974" y="1073299"/>
            <a:ext cx="10356674" cy="3231045"/>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0709983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6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063" t="14812" b="8450"/>
          <a:stretch/>
        </p:blipFill>
        <p:spPr>
          <a:xfrm>
            <a:off x="-1" y="12741"/>
            <a:ext cx="12181185" cy="6851048"/>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bg1"/>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5877311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7_Presentation Cov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5472"/>
          <a:stretch/>
        </p:blipFill>
        <p:spPr>
          <a:xfrm>
            <a:off x="576469" y="-9940"/>
            <a:ext cx="10902270"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3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1300803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Presentation 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995" b="6966"/>
          <a:stretch/>
        </p:blipFill>
        <p:spPr>
          <a:xfrm>
            <a:off x="4900579" y="-9940"/>
            <a:ext cx="544543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17935335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9_Presentation Cov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72000"/>
            </a:schemeClr>
          </a:solidFill>
          <a:effectLst>
            <a:softEdge rad="38100"/>
          </a:effectLst>
        </p:spPr>
        <p:txBody>
          <a:bodyPr vert="horz" lIns="91440" tIns="45720" rIns="91440" bIns="45720" rtlCol="0" anchor="t">
            <a:normAutofit/>
          </a:bodyPr>
          <a:lstStyle>
            <a:lvl1pPr>
              <a:defRPr sz="320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47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9709335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0_Presentation 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4360" b="10465"/>
          <a:stretch/>
        </p:blipFill>
        <p:spPr>
          <a:xfrm>
            <a:off x="0" y="-19879"/>
            <a:ext cx="12181186" cy="6867939"/>
          </a:xfrm>
          <a:prstGeom prst="rect">
            <a:avLst/>
          </a:prstGeom>
        </p:spPr>
      </p:pic>
      <p:grpSp>
        <p:nvGrpSpPr>
          <p:cNvPr id="29" name="Group 28"/>
          <p:cNvGrpSpPr/>
          <p:nvPr userDrawn="1"/>
        </p:nvGrpSpPr>
        <p:grpSpPr>
          <a:xfrm>
            <a:off x="0" y="-8467"/>
            <a:ext cx="12192219" cy="6874934"/>
            <a:chOff x="0" y="-8467"/>
            <a:chExt cx="12192219" cy="6874934"/>
          </a:xfrm>
        </p:grpSpPr>
        <p:sp>
          <p:nvSpPr>
            <p:cNvPr id="30" name="Freeform 2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3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Placeholder 1"/>
          <p:cNvSpPr>
            <a:spLocks noGrp="1"/>
          </p:cNvSpPr>
          <p:nvPr>
            <p:ph type="title" hasCustomPrompt="1"/>
          </p:nvPr>
        </p:nvSpPr>
        <p:spPr>
          <a:xfrm>
            <a:off x="675831" y="4316045"/>
            <a:ext cx="7708829" cy="1103292"/>
          </a:xfrm>
          <a:prstGeom prst="rect">
            <a:avLst/>
          </a:prstGeom>
          <a:solidFill>
            <a:schemeClr val="bg1">
              <a:alpha val="86000"/>
            </a:schemeClr>
          </a:solidFill>
          <a:effectLst>
            <a:softEdge rad="38100"/>
          </a:effectLst>
        </p:spPr>
        <p:txBody>
          <a:bodyPr vert="horz" lIns="91440" tIns="45720" rIns="91440" bIns="45720" rtlCol="0" anchor="t">
            <a:normAutofit/>
          </a:bodyPr>
          <a:lstStyle>
            <a:lvl1pPr>
              <a:defRPr sz="3200" baseline="0"/>
            </a:lvl1pPr>
          </a:lstStyle>
          <a:p>
            <a:r>
              <a:rPr lang="en-US" dirty="0" smtClean="0"/>
              <a:t>This is a title page</a:t>
            </a:r>
            <a:endParaRPr lang="en-US" dirty="0"/>
          </a:p>
        </p:txBody>
      </p:sp>
      <p:sp>
        <p:nvSpPr>
          <p:cNvPr id="20" name="Text Placeholder 2"/>
          <p:cNvSpPr>
            <a:spLocks noGrp="1"/>
          </p:cNvSpPr>
          <p:nvPr>
            <p:ph type="body" idx="1"/>
          </p:nvPr>
        </p:nvSpPr>
        <p:spPr>
          <a:xfrm>
            <a:off x="677335" y="5419337"/>
            <a:ext cx="7707325" cy="1063381"/>
          </a:xfrm>
          <a:solidFill>
            <a:srgbClr val="0098AA">
              <a:alpha val="64000"/>
            </a:srgbClr>
          </a:solidFill>
          <a:ln>
            <a:solidFill>
              <a:srgbClr val="000000">
                <a:alpha val="47059"/>
              </a:srgbClr>
            </a:solidFill>
          </a:ln>
          <a:effectLst>
            <a:softEdge rad="38100"/>
          </a:effectLst>
        </p:spPr>
        <p:txBody>
          <a:bodyPr lIns="182880" anchor="ctr" anchorCtr="0">
            <a:normAutofit/>
          </a:bodyPr>
          <a:lstStyle>
            <a:lvl1pPr marL="0" indent="0" algn="l">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27354426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smtClean="0"/>
              <a:t>Guidelines for Template Use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smtClean="0"/>
              <a:t>This template is meant for use by all DHH employees for all external presentations, but may also be used for internal purposes as well. Please contact Mary Kay </a:t>
            </a:r>
            <a:r>
              <a:rPr lang="en-US" dirty="0" err="1" smtClean="0"/>
              <a:t>Slusher</a:t>
            </a:r>
            <a:r>
              <a:rPr lang="en-US" dirty="0" smtClean="0"/>
              <a:t> in BMAC for any questions regarding how to use this template or to request any customization for a specific project.</a:t>
            </a:r>
          </a:p>
          <a:p>
            <a:pPr lvl="0"/>
            <a:r>
              <a:rPr lang="en-US" dirty="0" smtClean="0"/>
              <a:t>Do not deviate from this DHH template’s fonts. </a:t>
            </a:r>
          </a:p>
          <a:p>
            <a:pPr lvl="1"/>
            <a:r>
              <a:rPr lang="en-US" dirty="0" smtClean="0"/>
              <a:t>Cambria for header/title font and Calibri for body text font. No other fonts should be used.</a:t>
            </a:r>
          </a:p>
          <a:p>
            <a:pPr lvl="1"/>
            <a:r>
              <a:rPr lang="en-US" dirty="0" smtClean="0"/>
              <a:t>Do not enlarge any of the template fonts. You may downsize but not increase font </a:t>
            </a:r>
          </a:p>
          <a:p>
            <a:pPr lvl="0"/>
            <a:r>
              <a:rPr lang="en-US" dirty="0" smtClean="0"/>
              <a:t>Presentations get your message across better when there is enough white space for the eye to find important information. Try to only use bullet info in your presentation. </a:t>
            </a:r>
          </a:p>
          <a:p>
            <a:pPr lvl="1"/>
            <a:r>
              <a:rPr lang="en-US" dirty="0" smtClean="0"/>
              <a:t>You don’t have to fill the page.</a:t>
            </a:r>
          </a:p>
        </p:txBody>
      </p:sp>
      <p:grpSp>
        <p:nvGrpSpPr>
          <p:cNvPr id="39" name="Group 38"/>
          <p:cNvGrpSpPr/>
          <p:nvPr userDrawn="1"/>
        </p:nvGrpSpPr>
        <p:grpSpPr>
          <a:xfrm>
            <a:off x="0" y="-8467"/>
            <a:ext cx="12192219" cy="6874934"/>
            <a:chOff x="0" y="-8467"/>
            <a:chExt cx="12192219" cy="6874934"/>
          </a:xfrm>
        </p:grpSpPr>
        <p:sp>
          <p:nvSpPr>
            <p:cNvPr id="40" name="Freeform 39"/>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0098AA">
                <a:alpha val="50000"/>
              </a:srgbClr>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p:cNvCxnSpPr/>
            <p:nvPr/>
          </p:nvCxnSpPr>
          <p:spPr>
            <a:xfrm>
              <a:off x="9371012" y="0"/>
              <a:ext cx="1219200" cy="6858000"/>
            </a:xfrm>
            <a:prstGeom prst="line">
              <a:avLst/>
            </a:prstGeom>
            <a:ln w="9525">
              <a:solidFill>
                <a:srgbClr val="0098AA">
                  <a:alpha val="33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425267" y="3681413"/>
              <a:ext cx="4763558" cy="3176587"/>
            </a:xfrm>
            <a:prstGeom prst="line">
              <a:avLst/>
            </a:prstGeom>
            <a:ln w="9525">
              <a:solidFill>
                <a:srgbClr val="0098AA">
                  <a:alpha val="43000"/>
                </a:srgbClr>
              </a:solidFill>
            </a:ln>
          </p:spPr>
          <p:style>
            <a:lnRef idx="2">
              <a:schemeClr val="accent1"/>
            </a:lnRef>
            <a:fillRef idx="0">
              <a:schemeClr val="accent1"/>
            </a:fillRef>
            <a:effectRef idx="1">
              <a:schemeClr val="accent1"/>
            </a:effectRef>
            <a:fontRef idx="minor">
              <a:schemeClr val="tx1"/>
            </a:fontRef>
          </p:style>
        </p:cxnSp>
        <p:sp>
          <p:nvSpPr>
            <p:cNvPr id="4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098AA">
                <a:alpha val="26000"/>
              </a:srgb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098AA">
                <a:alpha val="15000"/>
              </a:srgb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p:cNvSpPr/>
            <p:nvPr/>
          </p:nvSpPr>
          <p:spPr>
            <a:xfrm>
              <a:off x="8932333" y="3048000"/>
              <a:ext cx="3259667" cy="3810000"/>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98AA">
                <a:alpha val="44000"/>
              </a:srgb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p:cNvSpPr/>
            <p:nvPr/>
          </p:nvSpPr>
          <p:spPr>
            <a:xfrm>
              <a:off x="10891092"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002147">
                <a:alpha val="48000"/>
              </a:srgb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p:cNvSpPr/>
            <p:nvPr/>
          </p:nvSpPr>
          <p:spPr>
            <a:xfrm>
              <a:off x="10942394"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2147">
                <a:alpha val="42000"/>
              </a:srgb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0098AA">
                <a:alpha val="66000"/>
              </a:srgb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p:cNvPicPr>
            <a:picLocks noChangeAspect="1"/>
          </p:cNvPicPr>
          <p:nvPr userDrawn="1"/>
        </p:nvPicPr>
        <p:blipFill rotWithShape="1">
          <a:blip r:embed="rId27" cstate="print">
            <a:extLst>
              <a:ext uri="{28A0092B-C50C-407E-A947-70E740481C1C}">
                <a14:useLocalDpi xmlns:a14="http://schemas.microsoft.com/office/drawing/2010/main" val="0"/>
              </a:ext>
            </a:extLst>
          </a:blip>
          <a:srcRect b="71618"/>
          <a:stretch/>
        </p:blipFill>
        <p:spPr>
          <a:xfrm>
            <a:off x="9849753" y="6056602"/>
            <a:ext cx="2070019" cy="614797"/>
          </a:xfrm>
          <a:prstGeom prst="rect">
            <a:avLst/>
          </a:prstGeom>
        </p:spPr>
      </p:pic>
      <p:sp>
        <p:nvSpPr>
          <p:cNvPr id="17" name="Slide Number Placeholder 4"/>
          <p:cNvSpPr>
            <a:spLocks noGrp="1"/>
          </p:cNvSpPr>
          <p:nvPr>
            <p:ph type="sldNum" sz="quarter" idx="4"/>
          </p:nvPr>
        </p:nvSpPr>
        <p:spPr>
          <a:xfrm>
            <a:off x="132347" y="63640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algn="l"/>
            <a:fld id="{B2C853BF-C26B-47D6-9093-18D9F9D6D1AB}" type="slidenum">
              <a:rPr lang="en-US" smtClean="0"/>
              <a:pPr algn="l"/>
              <a:t>‹#›</a:t>
            </a:fld>
            <a:endParaRPr lang="en-US" dirty="0"/>
          </a:p>
        </p:txBody>
      </p:sp>
    </p:spTree>
    <p:extLst>
      <p:ext uri="{BB962C8B-B14F-4D97-AF65-F5344CB8AC3E}">
        <p14:creationId xmlns:p14="http://schemas.microsoft.com/office/powerpoint/2010/main" val="650540548"/>
      </p:ext>
    </p:extLst>
  </p:cSld>
  <p:clrMap bg1="lt1" tx1="dk1" bg2="lt2" tx2="dk2" accent1="accent1" accent2="accent2" accent3="accent3" accent4="accent4" accent5="accent5" accent6="accent6" hlink="hlink" folHlink="folHlink"/>
  <p:sldLayoutIdLst>
    <p:sldLayoutId id="2147483905" r:id="rId1"/>
    <p:sldLayoutId id="2147483912" r:id="rId2"/>
    <p:sldLayoutId id="2147483914" r:id="rId3"/>
    <p:sldLayoutId id="2147483915" r:id="rId4"/>
    <p:sldLayoutId id="2147483916" r:id="rId5"/>
    <p:sldLayoutId id="2147483917" r:id="rId6"/>
    <p:sldLayoutId id="2147483918" r:id="rId7"/>
    <p:sldLayoutId id="2147483919" r:id="rId8"/>
    <p:sldLayoutId id="2147483920" r:id="rId9"/>
    <p:sldLayoutId id="2147483911" r:id="rId10"/>
    <p:sldLayoutId id="2147483910" r:id="rId11"/>
    <p:sldLayoutId id="2147483909" r:id="rId12"/>
    <p:sldLayoutId id="2147483898" r:id="rId13"/>
    <p:sldLayoutId id="2147483899" r:id="rId14"/>
    <p:sldLayoutId id="2147483900" r:id="rId15"/>
    <p:sldLayoutId id="2147483901" r:id="rId16"/>
    <p:sldLayoutId id="2147483885" r:id="rId17"/>
    <p:sldLayoutId id="2147483888" r:id="rId18"/>
    <p:sldLayoutId id="2147483887" r:id="rId19"/>
    <p:sldLayoutId id="2147483886" r:id="rId20"/>
    <p:sldLayoutId id="2147483904" r:id="rId21"/>
    <p:sldLayoutId id="2147483903" r:id="rId22"/>
    <p:sldLayoutId id="2147483896" r:id="rId23"/>
    <p:sldLayoutId id="2147483892" r:id="rId24"/>
    <p:sldLayoutId id="2147483897" r:id="rId25"/>
  </p:sldLayoutIdLst>
  <p:timing>
    <p:tnLst>
      <p:par>
        <p:cTn id="1" dur="indefinite" restart="never" nodeType="tmRoot"/>
      </p:par>
    </p:tnLst>
  </p:timing>
  <p:txStyles>
    <p:titleStyle>
      <a:lvl1pPr algn="l" defTabSz="457200" rtl="0" eaLnBrk="1" latinLnBrk="0" hangingPunct="1">
        <a:spcBef>
          <a:spcPct val="0"/>
        </a:spcBef>
        <a:buNone/>
        <a:defRPr sz="3600" kern="1200" baseline="0">
          <a:solidFill>
            <a:srgbClr val="002147"/>
          </a:solidFill>
          <a:latin typeface="Cambria" panose="020405030504060302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228600" rtl="0" eaLnBrk="1" latinLnBrk="0" hangingPunct="1">
        <a:spcBef>
          <a:spcPts val="1000"/>
        </a:spcBef>
        <a:spcAft>
          <a:spcPts val="0"/>
        </a:spcAft>
        <a:buClr>
          <a:srgbClr val="0098AA"/>
        </a:buClr>
        <a:buSzPct val="75000"/>
        <a:buFont typeface="Wingdings 3" charset="2"/>
        <a:buChar char=""/>
        <a:defRPr sz="1800" kern="1200" baseline="0">
          <a:solidFill>
            <a:schemeClr val="tx1">
              <a:lumMod val="75000"/>
              <a:lumOff val="25000"/>
            </a:schemeClr>
          </a:solidFill>
          <a:latin typeface="Calibri" panose="020F0502020204030204" pitchFamily="34" charset="0"/>
          <a:ea typeface="+mn-ea"/>
          <a:cs typeface="+mn-cs"/>
        </a:defRPr>
      </a:lvl1pPr>
      <a:lvl2pPr marL="411480" indent="-182880" algn="l" defTabSz="228600" rtl="0" eaLnBrk="1" latinLnBrk="0" hangingPunct="1">
        <a:spcBef>
          <a:spcPts val="1000"/>
        </a:spcBef>
        <a:spcAft>
          <a:spcPts val="0"/>
        </a:spcAft>
        <a:buClr>
          <a:srgbClr val="0098AA"/>
        </a:buClr>
        <a:buSzPct val="100000"/>
        <a:buFont typeface="Wingdings 2" panose="05020102010507070707" pitchFamily="18" charset="2"/>
        <a:buChar char=""/>
        <a:defRPr sz="1600" kern="1200" baseline="0">
          <a:solidFill>
            <a:schemeClr val="tx1">
              <a:lumMod val="75000"/>
              <a:lumOff val="25000"/>
            </a:schemeClr>
          </a:solidFill>
          <a:latin typeface="Calibri" panose="020F0502020204030204" pitchFamily="34" charset="0"/>
          <a:ea typeface="+mn-ea"/>
          <a:cs typeface="+mn-cs"/>
        </a:defRPr>
      </a:lvl2pPr>
      <a:lvl3pPr marL="640080" indent="-182880" algn="l" defTabSz="228600" rtl="0" eaLnBrk="1" latinLnBrk="0" hangingPunct="1">
        <a:spcBef>
          <a:spcPts val="1000"/>
        </a:spcBef>
        <a:spcAft>
          <a:spcPts val="0"/>
        </a:spcAft>
        <a:buClr>
          <a:srgbClr val="0098AA"/>
        </a:buClr>
        <a:buSzPct val="70000"/>
        <a:buFont typeface="Wingdings" panose="05000000000000000000" pitchFamily="2" charset="2"/>
        <a:buChar char=""/>
        <a:defRPr sz="1500" kern="1200">
          <a:solidFill>
            <a:schemeClr val="tx1">
              <a:lumMod val="75000"/>
              <a:lumOff val="25000"/>
            </a:schemeClr>
          </a:solidFill>
          <a:latin typeface="Calibri" panose="020F0502020204030204" pitchFamily="34" charset="0"/>
          <a:ea typeface="+mn-ea"/>
          <a:cs typeface="+mn-cs"/>
        </a:defRPr>
      </a:lvl3pPr>
      <a:lvl4pPr marL="822960" indent="-137160" algn="l" defTabSz="228600" rtl="0" eaLnBrk="1" latinLnBrk="0" hangingPunct="1">
        <a:spcBef>
          <a:spcPts val="1000"/>
        </a:spcBef>
        <a:spcAft>
          <a:spcPts val="0"/>
        </a:spcAft>
        <a:buClr>
          <a:srgbClr val="0098AA"/>
        </a:buClr>
        <a:buSzPct val="90000"/>
        <a:buFont typeface="Wingdings 2" panose="05020102010507070707" pitchFamily="18" charset="2"/>
        <a:buChar char=""/>
        <a:defRPr sz="1400" kern="1200">
          <a:solidFill>
            <a:schemeClr val="tx1">
              <a:lumMod val="75000"/>
              <a:lumOff val="25000"/>
            </a:schemeClr>
          </a:solidFill>
          <a:latin typeface="Calibri" panose="020F0502020204030204" pitchFamily="34" charset="0"/>
          <a:ea typeface="+mn-ea"/>
          <a:cs typeface="+mn-cs"/>
        </a:defRPr>
      </a:lvl4pPr>
      <a:lvl5pPr marL="960120" indent="-109728" algn="l" defTabSz="228600" rtl="0" eaLnBrk="1" latinLnBrk="0" hangingPunct="1">
        <a:spcBef>
          <a:spcPts val="1000"/>
        </a:spcBef>
        <a:spcAft>
          <a:spcPts val="0"/>
        </a:spcAft>
        <a:buClr>
          <a:srgbClr val="0098AA"/>
        </a:buClr>
        <a:buSzPct val="90000"/>
        <a:buFont typeface="Wingdings 3" panose="05040102010807070707" pitchFamily="18" charset="2"/>
        <a:buChar char=""/>
        <a:defRPr sz="13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mailto:Angela.Marshall3@LA.GOV" TargetMode="External"/><Relationship Id="rId2" Type="http://schemas.openxmlformats.org/officeDocument/2006/relationships/hyperlink" Target="mailto:Shamim.Akhter@LA.GOV?subject=Questions%20on%20TOMS%20QOC%20Surveys"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049" y="4349810"/>
            <a:ext cx="9709527" cy="1016949"/>
          </a:xfrm>
        </p:spPr>
        <p:txBody>
          <a:bodyPr anchor="ctr">
            <a:noAutofit/>
          </a:bodyPr>
          <a:lstStyle/>
          <a:p>
            <a:pPr algn="ctr"/>
            <a:r>
              <a:rPr lang="en-US" sz="3600" b="1" dirty="0" smtClean="0">
                <a:latin typeface="Calibri" panose="020F0502020204030204" pitchFamily="34" charset="0"/>
              </a:rPr>
              <a:t>TOMS Quality of Care </a:t>
            </a:r>
            <a:r>
              <a:rPr lang="en-US" sz="3600" b="1" dirty="0">
                <a:latin typeface="Calibri" panose="020F0502020204030204" pitchFamily="34" charset="0"/>
              </a:rPr>
              <a:t>(</a:t>
            </a:r>
            <a:r>
              <a:rPr lang="en-US" sz="3600" b="1" dirty="0" smtClean="0">
                <a:latin typeface="Calibri" panose="020F0502020204030204" pitchFamily="34" charset="0"/>
              </a:rPr>
              <a:t>Client Satisfaction) Survey</a:t>
            </a:r>
            <a:endParaRPr lang="en-US" sz="3600" b="1" dirty="0">
              <a:latin typeface="Calibri" panose="020F0502020204030204" pitchFamily="34" charset="0"/>
            </a:endParaRPr>
          </a:p>
        </p:txBody>
      </p:sp>
    </p:spTree>
    <p:extLst>
      <p:ext uri="{BB962C8B-B14F-4D97-AF65-F5344CB8AC3E}">
        <p14:creationId xmlns:p14="http://schemas.microsoft.com/office/powerpoint/2010/main" val="2926791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688498" cy="697907"/>
          </a:xfrm>
        </p:spPr>
        <p:txBody>
          <a:bodyPr/>
          <a:lstStyle/>
          <a:p>
            <a:pPr algn="ctr"/>
            <a:r>
              <a:rPr lang="en-US" b="1" dirty="0" smtClean="0">
                <a:latin typeface="Calibri" panose="020F0502020204030204" pitchFamily="34" charset="0"/>
              </a:rPr>
              <a:t>Survey Administration: Logging On</a:t>
            </a:r>
            <a:endParaRPr lang="en-US" b="1" dirty="0">
              <a:latin typeface="Calibri" panose="020F0502020204030204" pitchFamily="34" charset="0"/>
            </a:endParaRPr>
          </a:p>
        </p:txBody>
      </p:sp>
      <p:sp>
        <p:nvSpPr>
          <p:cNvPr id="3" name="Content Placeholder 2"/>
          <p:cNvSpPr>
            <a:spLocks noGrp="1"/>
          </p:cNvSpPr>
          <p:nvPr>
            <p:ph idx="1"/>
          </p:nvPr>
        </p:nvSpPr>
        <p:spPr/>
        <p:txBody>
          <a:bodyPr/>
          <a:lstStyle/>
          <a:p>
            <a:endParaRPr lang="en-US" dirty="0" smtClean="0"/>
          </a:p>
          <a:p>
            <a:r>
              <a:rPr lang="en-US" dirty="0" smtClean="0"/>
              <a:t>Make sure you are logged on to the computer, the touchscreen is on, the computer is connected to the Internet, and, </a:t>
            </a:r>
            <a:r>
              <a:rPr lang="en-US" b="1" dirty="0" smtClean="0"/>
              <a:t>if the computer has a pop-up blocker, make sure that it is turned off</a:t>
            </a:r>
            <a:r>
              <a:rPr lang="en-US" dirty="0" smtClean="0"/>
              <a:t>. </a:t>
            </a:r>
          </a:p>
          <a:p>
            <a:pPr marL="0" indent="0">
              <a:buNone/>
            </a:pPr>
            <a:endParaRPr lang="en-US" dirty="0"/>
          </a:p>
          <a:p>
            <a:r>
              <a:rPr lang="en-US" dirty="0" smtClean="0"/>
              <a:t>Open </a:t>
            </a:r>
            <a:r>
              <a:rPr lang="en-US" dirty="0"/>
              <a:t>Internet Explorer, and go to TOMS website: </a:t>
            </a:r>
            <a:r>
              <a:rPr lang="en-US" dirty="0">
                <a:solidFill>
                  <a:srgbClr val="0000FF"/>
                </a:solidFill>
              </a:rPr>
              <a:t>http://la.telesage.com </a:t>
            </a:r>
          </a:p>
          <a:p>
            <a:pPr marL="0" indent="0">
              <a:buNone/>
            </a:pPr>
            <a:endParaRPr lang="en-US" dirty="0"/>
          </a:p>
          <a:p>
            <a:r>
              <a:rPr lang="en-US" dirty="0" smtClean="0"/>
              <a:t>Click </a:t>
            </a:r>
            <a:r>
              <a:rPr lang="en-US" dirty="0"/>
              <a:t>on the link that says “Log In to Secure Web Site”. </a:t>
            </a:r>
          </a:p>
          <a:p>
            <a:endParaRPr lang="en-US" dirty="0"/>
          </a:p>
        </p:txBody>
      </p:sp>
      <p:sp>
        <p:nvSpPr>
          <p:cNvPr id="4" name="Text Placeholder 3"/>
          <p:cNvSpPr>
            <a:spLocks noGrp="1"/>
          </p:cNvSpPr>
          <p:nvPr>
            <p:ph type="body" idx="10"/>
          </p:nvPr>
        </p:nvSpPr>
        <p:spPr/>
        <p:txBody>
          <a:bodyPr/>
          <a:lstStyle/>
          <a:p>
            <a:r>
              <a:rPr lang="en-US" sz="2000" dirty="0"/>
              <a:t>The TOMS is designed for clinics and sub-clinics to have a one-time log-in to the TOMS website each day. </a:t>
            </a:r>
          </a:p>
        </p:txBody>
      </p:sp>
    </p:spTree>
    <p:extLst>
      <p:ext uri="{BB962C8B-B14F-4D97-AF65-F5344CB8AC3E}">
        <p14:creationId xmlns:p14="http://schemas.microsoft.com/office/powerpoint/2010/main" val="2734063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688498" cy="697907"/>
          </a:xfrm>
        </p:spPr>
        <p:txBody>
          <a:bodyPr/>
          <a:lstStyle/>
          <a:p>
            <a:r>
              <a:rPr lang="en-US" b="1" dirty="0">
                <a:latin typeface="Calibri" panose="020F0502020204030204" pitchFamily="34" charset="0"/>
              </a:rPr>
              <a:t>Survey Administration: Logging </a:t>
            </a:r>
            <a:r>
              <a:rPr lang="en-US" b="1" dirty="0" smtClean="0">
                <a:latin typeface="Calibri" panose="020F0502020204030204" pitchFamily="34" charset="0"/>
              </a:rPr>
              <a:t>On (Cont’d)</a:t>
            </a:r>
            <a:endParaRPr lang="en-US" b="1" dirty="0">
              <a:latin typeface="Calibri" panose="020F0502020204030204" pitchFamily="34" charset="0"/>
            </a:endParaRPr>
          </a:p>
        </p:txBody>
      </p:sp>
      <p:sp>
        <p:nvSpPr>
          <p:cNvPr id="3" name="Content Placeholder 2"/>
          <p:cNvSpPr>
            <a:spLocks noGrp="1"/>
          </p:cNvSpPr>
          <p:nvPr>
            <p:ph idx="1"/>
          </p:nvPr>
        </p:nvSpPr>
        <p:spPr>
          <a:xfrm>
            <a:off x="677334" y="1091868"/>
            <a:ext cx="10688498" cy="3880773"/>
          </a:xfrm>
        </p:spPr>
        <p:txBody>
          <a:bodyPr/>
          <a:lstStyle/>
          <a:p>
            <a:endParaRPr lang="en-US" dirty="0"/>
          </a:p>
          <a:p>
            <a:r>
              <a:rPr lang="en-US" dirty="0" smtClean="0"/>
              <a:t>Log </a:t>
            </a:r>
            <a:r>
              <a:rPr lang="en-US" dirty="0"/>
              <a:t>in to the secure site with your TOMS username and password. </a:t>
            </a:r>
          </a:p>
          <a:p>
            <a:endParaRPr lang="en-US" dirty="0"/>
          </a:p>
        </p:txBody>
      </p:sp>
      <p:pic>
        <p:nvPicPr>
          <p:cNvPr id="5" name="Picture 4"/>
          <p:cNvPicPr>
            <a:picLocks noChangeAspect="1"/>
          </p:cNvPicPr>
          <p:nvPr/>
        </p:nvPicPr>
        <p:blipFill>
          <a:blip r:embed="rId2"/>
          <a:stretch>
            <a:fillRect/>
          </a:stretch>
        </p:blipFill>
        <p:spPr>
          <a:xfrm>
            <a:off x="1119123" y="2056405"/>
            <a:ext cx="5896120" cy="3316910"/>
          </a:xfrm>
          <a:prstGeom prst="rect">
            <a:avLst/>
          </a:prstGeom>
        </p:spPr>
      </p:pic>
    </p:spTree>
    <p:extLst>
      <p:ext uri="{BB962C8B-B14F-4D97-AF65-F5344CB8AC3E}">
        <p14:creationId xmlns:p14="http://schemas.microsoft.com/office/powerpoint/2010/main" val="926823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688498" cy="663723"/>
          </a:xfrm>
        </p:spPr>
        <p:txBody>
          <a:bodyPr/>
          <a:lstStyle/>
          <a:p>
            <a:r>
              <a:rPr lang="en-US" b="1" dirty="0">
                <a:latin typeface="Calibri" panose="020F0502020204030204" pitchFamily="34" charset="0"/>
              </a:rPr>
              <a:t>Survey </a:t>
            </a:r>
            <a:r>
              <a:rPr lang="en-US" b="1" dirty="0" smtClean="0">
                <a:latin typeface="Calibri" panose="020F0502020204030204" pitchFamily="34" charset="0"/>
              </a:rPr>
              <a:t>Administration</a:t>
            </a:r>
            <a:r>
              <a:rPr lang="en-US" b="1" dirty="0">
                <a:latin typeface="Calibri" panose="020F0502020204030204" pitchFamily="34" charset="0"/>
              </a:rPr>
              <a:t> </a:t>
            </a:r>
            <a:r>
              <a:rPr lang="en-US" b="1" dirty="0" smtClean="0">
                <a:latin typeface="Calibri" panose="020F0502020204030204" pitchFamily="34" charset="0"/>
              </a:rPr>
              <a:t>(Cont’d)</a:t>
            </a:r>
            <a:endParaRPr lang="en-US" b="1" dirty="0">
              <a:latin typeface="Calibri" panose="020F0502020204030204" pitchFamily="34" charset="0"/>
            </a:endParaRPr>
          </a:p>
        </p:txBody>
      </p:sp>
      <p:sp>
        <p:nvSpPr>
          <p:cNvPr id="3" name="Content Placeholder 2"/>
          <p:cNvSpPr>
            <a:spLocks noGrp="1"/>
          </p:cNvSpPr>
          <p:nvPr>
            <p:ph idx="1"/>
          </p:nvPr>
        </p:nvSpPr>
        <p:spPr>
          <a:xfrm>
            <a:off x="677334" y="1574137"/>
            <a:ext cx="10688498" cy="2587665"/>
          </a:xfrm>
        </p:spPr>
        <p:txBody>
          <a:bodyPr/>
          <a:lstStyle/>
          <a:p>
            <a:r>
              <a:rPr lang="fr-FR" b="1" dirty="0" smtClean="0"/>
              <a:t>TOMS </a:t>
            </a:r>
            <a:r>
              <a:rPr lang="fr-FR" b="1" dirty="0"/>
              <a:t>Secure Site Login Page </a:t>
            </a:r>
            <a:endParaRPr lang="fr-FR" dirty="0"/>
          </a:p>
          <a:p>
            <a:r>
              <a:rPr lang="en-US" dirty="0" smtClean="0"/>
              <a:t>Click </a:t>
            </a:r>
            <a:r>
              <a:rPr lang="en-US" dirty="0"/>
              <a:t>on the link that says "Begin Touchscreen/Online Survey" under the heading "Touchscreen/Online Surveys". If the address bar is still visible, then press F11 to make the self-assessment full-size. </a:t>
            </a:r>
          </a:p>
          <a:p>
            <a:endParaRPr lang="en-US" dirty="0"/>
          </a:p>
          <a:p>
            <a:r>
              <a:rPr lang="en-US" dirty="0"/>
              <a:t>** Note: The first time you set-up the self-assessment, you may be prompted to approve the ActiveX control that the keyboard software uses – be sure to click "Allow", or "OK", or "Yes" – otherwise, the on-screen keyboard will not function. </a:t>
            </a:r>
            <a:endParaRPr lang="en-US" dirty="0" smtClean="0"/>
          </a:p>
          <a:p>
            <a:pPr marL="0" indent="0">
              <a:buNone/>
            </a:pPr>
            <a:endParaRPr lang="en-US" dirty="0"/>
          </a:p>
        </p:txBody>
      </p:sp>
    </p:spTree>
    <p:extLst>
      <p:ext uri="{BB962C8B-B14F-4D97-AF65-F5344CB8AC3E}">
        <p14:creationId xmlns:p14="http://schemas.microsoft.com/office/powerpoint/2010/main" val="684877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290414"/>
            <a:ext cx="10662860" cy="4999291"/>
          </a:xfrm>
        </p:spPr>
        <p:txBody>
          <a:bodyPr/>
          <a:lstStyle/>
          <a:p>
            <a:r>
              <a:rPr lang="en-US" dirty="0" smtClean="0"/>
              <a:t>The </a:t>
            </a:r>
            <a:r>
              <a:rPr lang="en-US" dirty="0"/>
              <a:t>online self-assessment is designed to be independently taken by clients. The only information that the client needs to get started on a QOC is whether or not they should take the Adult or Parent/Child QOC. The Adult QOC asks the client questions about their personal experience with treatment and staff, and the Parent/Child QOC asks the client questions relating to treatment of children in their care. </a:t>
            </a:r>
          </a:p>
          <a:p>
            <a:endParaRPr lang="en-US" dirty="0"/>
          </a:p>
        </p:txBody>
      </p:sp>
      <p:pic>
        <p:nvPicPr>
          <p:cNvPr id="5" name="Picture 4"/>
          <p:cNvPicPr>
            <a:picLocks noChangeAspect="1"/>
          </p:cNvPicPr>
          <p:nvPr/>
        </p:nvPicPr>
        <p:blipFill>
          <a:blip r:embed="rId2"/>
          <a:stretch>
            <a:fillRect/>
          </a:stretch>
        </p:blipFill>
        <p:spPr>
          <a:xfrm>
            <a:off x="3370039" y="2585888"/>
            <a:ext cx="5277450" cy="3703817"/>
          </a:xfrm>
          <a:prstGeom prst="rect">
            <a:avLst/>
          </a:prstGeom>
        </p:spPr>
      </p:pic>
      <p:sp>
        <p:nvSpPr>
          <p:cNvPr id="4" name="Title 1"/>
          <p:cNvSpPr>
            <a:spLocks noGrp="1"/>
          </p:cNvSpPr>
          <p:nvPr>
            <p:ph type="title"/>
          </p:nvPr>
        </p:nvSpPr>
        <p:spPr>
          <a:xfrm>
            <a:off x="677334" y="609601"/>
            <a:ext cx="10688498" cy="680814"/>
          </a:xfrm>
        </p:spPr>
        <p:txBody>
          <a:bodyPr/>
          <a:lstStyle/>
          <a:p>
            <a:r>
              <a:rPr lang="en-US" b="1" dirty="0">
                <a:latin typeface="Calibri" panose="020F0502020204030204" pitchFamily="34" charset="0"/>
              </a:rPr>
              <a:t>Survey </a:t>
            </a:r>
            <a:r>
              <a:rPr lang="en-US" b="1" dirty="0" smtClean="0">
                <a:latin typeface="Calibri" panose="020F0502020204030204" pitchFamily="34" charset="0"/>
              </a:rPr>
              <a:t>Administration</a:t>
            </a:r>
            <a:r>
              <a:rPr lang="en-US" b="1" dirty="0">
                <a:latin typeface="Calibri" panose="020F0502020204030204" pitchFamily="34" charset="0"/>
              </a:rPr>
              <a:t> </a:t>
            </a:r>
            <a:r>
              <a:rPr lang="en-US" b="1" dirty="0" smtClean="0">
                <a:latin typeface="Calibri" panose="020F0502020204030204" pitchFamily="34" charset="0"/>
              </a:rPr>
              <a:t>(Cont’d)</a:t>
            </a:r>
            <a:endParaRPr lang="en-US" b="1" dirty="0">
              <a:latin typeface="Calibri" panose="020F0502020204030204" pitchFamily="34" charset="0"/>
            </a:endParaRPr>
          </a:p>
        </p:txBody>
      </p:sp>
    </p:spTree>
    <p:extLst>
      <p:ext uri="{BB962C8B-B14F-4D97-AF65-F5344CB8AC3E}">
        <p14:creationId xmlns:p14="http://schemas.microsoft.com/office/powerpoint/2010/main" val="199209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688498" cy="680815"/>
          </a:xfrm>
        </p:spPr>
        <p:txBody>
          <a:bodyPr/>
          <a:lstStyle/>
          <a:p>
            <a:pPr algn="ctr"/>
            <a:r>
              <a:rPr lang="en-US" b="1" dirty="0" smtClean="0">
                <a:latin typeface="Calibri" panose="020F0502020204030204" pitchFamily="34" charset="0"/>
              </a:rPr>
              <a:t>Survey Administration – Using an Agency Username</a:t>
            </a:r>
            <a:endParaRPr lang="en-US" b="1" dirty="0">
              <a:latin typeface="Calibri" panose="020F0502020204030204" pitchFamily="34" charset="0"/>
            </a:endParaRPr>
          </a:p>
        </p:txBody>
      </p:sp>
      <p:sp>
        <p:nvSpPr>
          <p:cNvPr id="3" name="Content Placeholder 2"/>
          <p:cNvSpPr>
            <a:spLocks noGrp="1"/>
          </p:cNvSpPr>
          <p:nvPr>
            <p:ph idx="1"/>
          </p:nvPr>
        </p:nvSpPr>
        <p:spPr>
          <a:xfrm>
            <a:off x="677334" y="1016949"/>
            <a:ext cx="10688498" cy="5024413"/>
          </a:xfrm>
        </p:spPr>
        <p:txBody>
          <a:bodyPr>
            <a:normAutofit/>
          </a:bodyPr>
          <a:lstStyle/>
          <a:p>
            <a:pPr marL="0" indent="0">
              <a:buNone/>
            </a:pPr>
            <a:endParaRPr lang="en-US" dirty="0"/>
          </a:p>
          <a:p>
            <a:r>
              <a:rPr lang="en-US" dirty="0"/>
              <a:t>E</a:t>
            </a:r>
            <a:r>
              <a:rPr lang="en-US" dirty="0" smtClean="0"/>
              <a:t>nter </a:t>
            </a:r>
            <a:r>
              <a:rPr lang="en-US" dirty="0"/>
              <a:t>the client's Agency ID, Clinic ID, and, if necessary, Sub-Clinic ID (only certain clinics contain Sub-Clinics). </a:t>
            </a:r>
            <a:r>
              <a:rPr lang="en-US" b="1" dirty="0"/>
              <a:t>Otherwise, the following two screens will be automatically skipped and you should proceed to Step 11 (next page). </a:t>
            </a:r>
            <a:r>
              <a:rPr lang="en-US" dirty="0"/>
              <a:t>It is recommended that all self-assessments be administered using a Clinic username. Agency IDs are 2 digits long, clinic IDs are usually 5 digits long, and sub-clinic IDs are three digits long. If you do not know the client's Clinic, Sub-Clinic, and/or Agency ID, you can check by retrieving a Clinician Report (the IDs are listed at the bottom of every page) for that client, or by asking another staff member. </a:t>
            </a:r>
          </a:p>
          <a:p>
            <a:endParaRPr lang="en-US" dirty="0"/>
          </a:p>
        </p:txBody>
      </p:sp>
      <p:pic>
        <p:nvPicPr>
          <p:cNvPr id="6" name="Picture 5"/>
          <p:cNvPicPr>
            <a:picLocks noChangeAspect="1"/>
          </p:cNvPicPr>
          <p:nvPr/>
        </p:nvPicPr>
        <p:blipFill>
          <a:blip r:embed="rId2"/>
          <a:stretch>
            <a:fillRect/>
          </a:stretch>
        </p:blipFill>
        <p:spPr>
          <a:xfrm>
            <a:off x="1671958" y="3375589"/>
            <a:ext cx="8176060" cy="1955983"/>
          </a:xfrm>
          <a:prstGeom prst="rect">
            <a:avLst/>
          </a:prstGeom>
        </p:spPr>
      </p:pic>
    </p:spTree>
    <p:extLst>
      <p:ext uri="{BB962C8B-B14F-4D97-AF65-F5344CB8AC3E}">
        <p14:creationId xmlns:p14="http://schemas.microsoft.com/office/powerpoint/2010/main" val="3620921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58" y="609601"/>
            <a:ext cx="11759012" cy="663722"/>
          </a:xfrm>
        </p:spPr>
        <p:txBody>
          <a:bodyPr>
            <a:noAutofit/>
          </a:bodyPr>
          <a:lstStyle/>
          <a:p>
            <a:r>
              <a:rPr lang="en-US" b="1" dirty="0">
                <a:latin typeface="Calibri" panose="020F0502020204030204" pitchFamily="34" charset="0"/>
              </a:rPr>
              <a:t>Survey Administration – Using an Agency </a:t>
            </a:r>
            <a:r>
              <a:rPr lang="en-US" b="1" dirty="0" smtClean="0">
                <a:latin typeface="Calibri" panose="020F0502020204030204" pitchFamily="34" charset="0"/>
              </a:rPr>
              <a:t>Username (Cont’d)</a:t>
            </a:r>
            <a:endParaRPr lang="en-US" b="1" dirty="0">
              <a:latin typeface="Calibri" panose="020F0502020204030204" pitchFamily="34" charset="0"/>
            </a:endParaRPr>
          </a:p>
        </p:txBody>
      </p:sp>
      <p:pic>
        <p:nvPicPr>
          <p:cNvPr id="5" name="Content Placeholder 4"/>
          <p:cNvPicPr>
            <a:picLocks noGrp="1" noChangeAspect="1"/>
          </p:cNvPicPr>
          <p:nvPr>
            <p:ph idx="1"/>
          </p:nvPr>
        </p:nvPicPr>
        <p:blipFill>
          <a:blip r:embed="rId2"/>
          <a:stretch>
            <a:fillRect/>
          </a:stretch>
        </p:blipFill>
        <p:spPr>
          <a:xfrm>
            <a:off x="1849498" y="2190675"/>
            <a:ext cx="8208634" cy="1941188"/>
          </a:xfrm>
          <a:prstGeom prst="rect">
            <a:avLst/>
          </a:prstGeom>
        </p:spPr>
      </p:pic>
    </p:spTree>
    <p:extLst>
      <p:ext uri="{BB962C8B-B14F-4D97-AF65-F5344CB8AC3E}">
        <p14:creationId xmlns:p14="http://schemas.microsoft.com/office/powerpoint/2010/main" val="3013045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651" y="609601"/>
            <a:ext cx="11673555" cy="680814"/>
          </a:xfrm>
        </p:spPr>
        <p:txBody>
          <a:bodyPr>
            <a:noAutofit/>
          </a:bodyPr>
          <a:lstStyle/>
          <a:p>
            <a:r>
              <a:rPr lang="en-US" b="1" dirty="0">
                <a:latin typeface="Calibri" panose="020F0502020204030204" pitchFamily="34" charset="0"/>
              </a:rPr>
              <a:t>Survey Administration – Using an Agency Username (Cont’d)</a:t>
            </a:r>
          </a:p>
        </p:txBody>
      </p:sp>
      <p:pic>
        <p:nvPicPr>
          <p:cNvPr id="5" name="Content Placeholder 4"/>
          <p:cNvPicPr>
            <a:picLocks noGrp="1" noChangeAspect="1"/>
          </p:cNvPicPr>
          <p:nvPr>
            <p:ph idx="1"/>
          </p:nvPr>
        </p:nvPicPr>
        <p:blipFill>
          <a:blip r:embed="rId2"/>
          <a:stretch>
            <a:fillRect/>
          </a:stretch>
        </p:blipFill>
        <p:spPr>
          <a:xfrm>
            <a:off x="1718686" y="1897165"/>
            <a:ext cx="8176060" cy="1809829"/>
          </a:xfrm>
          <a:prstGeom prst="rect">
            <a:avLst/>
          </a:prstGeom>
        </p:spPr>
      </p:pic>
      <p:sp>
        <p:nvSpPr>
          <p:cNvPr id="6" name="Rectangle 5"/>
          <p:cNvSpPr/>
          <p:nvPr/>
        </p:nvSpPr>
        <p:spPr>
          <a:xfrm>
            <a:off x="1287891" y="4104300"/>
            <a:ext cx="9646920" cy="923330"/>
          </a:xfrm>
          <a:prstGeom prst="rect">
            <a:avLst/>
          </a:prstGeom>
        </p:spPr>
        <p:txBody>
          <a:bodyPr wrap="square">
            <a:spAutoFit/>
          </a:bodyPr>
          <a:lstStyle/>
          <a:p>
            <a:r>
              <a:rPr lang="en-US" dirty="0" smtClean="0"/>
              <a:t>Note: The </a:t>
            </a:r>
            <a:r>
              <a:rPr lang="en-US" dirty="0"/>
              <a:t>Sub-Clinic ID screen will not appear if your Clinic does not have any Sub-Clinics. If your Clinic does have Sub-Clinics, you may leave the Sub-Clinic box blank if the client is not part of any Sub-Clinic.</a:t>
            </a:r>
          </a:p>
        </p:txBody>
      </p:sp>
    </p:spTree>
    <p:extLst>
      <p:ext uri="{BB962C8B-B14F-4D97-AF65-F5344CB8AC3E}">
        <p14:creationId xmlns:p14="http://schemas.microsoft.com/office/powerpoint/2010/main" val="15573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10688498" cy="740636"/>
          </a:xfrm>
        </p:spPr>
        <p:txBody>
          <a:bodyPr/>
          <a:lstStyle/>
          <a:p>
            <a:pPr algn="ctr"/>
            <a:r>
              <a:rPr lang="en-US" b="1" dirty="0" smtClean="0">
                <a:latin typeface="Calibri" panose="020F0502020204030204" pitchFamily="34" charset="0"/>
              </a:rPr>
              <a:t>Survey Refusals -Reasons</a:t>
            </a:r>
            <a:endParaRPr lang="en-US" b="1" dirty="0">
              <a:latin typeface="Calibri" panose="020F0502020204030204" pitchFamily="34" charset="0"/>
            </a:endParaRPr>
          </a:p>
        </p:txBody>
      </p:sp>
      <p:sp>
        <p:nvSpPr>
          <p:cNvPr id="3" name="Content Placeholder 2"/>
          <p:cNvSpPr>
            <a:spLocks noGrp="1"/>
          </p:cNvSpPr>
          <p:nvPr>
            <p:ph idx="1"/>
          </p:nvPr>
        </p:nvSpPr>
        <p:spPr>
          <a:xfrm>
            <a:off x="677334" y="1682025"/>
            <a:ext cx="10688498" cy="3880773"/>
          </a:xfrm>
        </p:spPr>
        <p:txBody>
          <a:bodyPr>
            <a:normAutofit/>
          </a:bodyPr>
          <a:lstStyle/>
          <a:p>
            <a:r>
              <a:rPr lang="en-US" sz="2000" b="1" dirty="0"/>
              <a:t>C</a:t>
            </a:r>
            <a:r>
              <a:rPr lang="en-US" sz="2000" b="1" dirty="0" smtClean="0"/>
              <a:t>lient </a:t>
            </a:r>
            <a:r>
              <a:rPr lang="en-US" sz="2000" b="1" dirty="0"/>
              <a:t>is </a:t>
            </a:r>
            <a:r>
              <a:rPr lang="en-US" sz="2000" b="1" dirty="0" smtClean="0"/>
              <a:t>unwilling</a:t>
            </a:r>
            <a:r>
              <a:rPr lang="en-US" sz="2000" dirty="0"/>
              <a:t/>
            </a:r>
            <a:br>
              <a:rPr lang="en-US" sz="2000" dirty="0"/>
            </a:br>
            <a:r>
              <a:rPr lang="en-US" sz="2000" dirty="0" smtClean="0"/>
              <a:t>Client </a:t>
            </a:r>
            <a:r>
              <a:rPr lang="en-US" sz="2000" dirty="0"/>
              <a:t>has refused to take the </a:t>
            </a:r>
            <a:r>
              <a:rPr lang="en-US" sz="2000" dirty="0" smtClean="0"/>
              <a:t>self-assessment on </a:t>
            </a:r>
            <a:r>
              <a:rPr lang="en-US" sz="2000" dirty="0"/>
              <a:t>the day the self-assessment was </a:t>
            </a:r>
            <a:r>
              <a:rPr lang="en-US" sz="2000" dirty="0" smtClean="0"/>
              <a:t>offered. Does not mean that client is unwilling to complete a self-assessment in the future. </a:t>
            </a:r>
          </a:p>
          <a:p>
            <a:r>
              <a:rPr lang="en-US" sz="2000" b="1" dirty="0" smtClean="0"/>
              <a:t>Client is unable </a:t>
            </a:r>
            <a:r>
              <a:rPr lang="en-US" sz="2000" dirty="0" smtClean="0"/>
              <a:t/>
            </a:r>
            <a:br>
              <a:rPr lang="en-US" sz="2000" dirty="0" smtClean="0"/>
            </a:br>
            <a:r>
              <a:rPr lang="en-US" sz="2000" dirty="0" smtClean="0"/>
              <a:t>Client could not give meaningful responses on the day the self-assessment was given. </a:t>
            </a:r>
          </a:p>
          <a:p>
            <a:r>
              <a:rPr lang="en-US" sz="2000" b="1" dirty="0" smtClean="0"/>
              <a:t>Language Barrier</a:t>
            </a:r>
            <a:r>
              <a:rPr lang="en-US" sz="2000" dirty="0"/>
              <a:t/>
            </a:r>
            <a:br>
              <a:rPr lang="en-US" sz="2000" dirty="0"/>
            </a:br>
            <a:r>
              <a:rPr lang="en-US" sz="2000" dirty="0"/>
              <a:t>If a client speaks no English or Spanish and the TOMS self-assessment is unavailable in his or her native language, </a:t>
            </a:r>
            <a:r>
              <a:rPr lang="en-US" sz="2000" dirty="0" smtClean="0"/>
              <a:t>“</a:t>
            </a:r>
            <a:r>
              <a:rPr lang="en-US" sz="2000" dirty="0"/>
              <a:t>Language Barrier” </a:t>
            </a:r>
            <a:r>
              <a:rPr lang="en-US" sz="2000" dirty="0" smtClean="0"/>
              <a:t>should be selected. In </a:t>
            </a:r>
            <a:r>
              <a:rPr lang="en-US" sz="2000" dirty="0"/>
              <a:t>cases of clients who speak and read some English, </a:t>
            </a:r>
            <a:r>
              <a:rPr lang="en-US" sz="2000" dirty="0" smtClean="0"/>
              <a:t>staff </a:t>
            </a:r>
            <a:r>
              <a:rPr lang="en-US" sz="2000" dirty="0"/>
              <a:t>should attempt to administer the self-assessment. </a:t>
            </a:r>
            <a:endParaRPr lang="en-US" sz="2000" dirty="0" smtClean="0"/>
          </a:p>
          <a:p>
            <a:pPr marL="0" indent="0">
              <a:buNone/>
            </a:pPr>
            <a:r>
              <a:rPr lang="en-US" sz="2000" dirty="0" smtClean="0"/>
              <a:t>*</a:t>
            </a:r>
            <a:r>
              <a:rPr lang="en-US" sz="2000" b="1" dirty="0"/>
              <a:t>All survey refusals, in addition to completed surveys MUST be recorded. </a:t>
            </a:r>
            <a:r>
              <a:rPr lang="en-US" sz="2000" b="1" dirty="0">
                <a:solidFill>
                  <a:srgbClr val="FF0000"/>
                </a:solidFill>
              </a:rPr>
              <a:t>This is required for URS </a:t>
            </a:r>
            <a:r>
              <a:rPr lang="en-US" sz="2000" b="1" dirty="0" smtClean="0">
                <a:solidFill>
                  <a:srgbClr val="FF0000"/>
                </a:solidFill>
              </a:rPr>
              <a:t>tables.</a:t>
            </a:r>
            <a:endParaRPr lang="en-US" sz="2000" b="1" dirty="0">
              <a:solidFill>
                <a:srgbClr val="FF0000"/>
              </a:solidFill>
            </a:endParaRPr>
          </a:p>
          <a:p>
            <a:pPr marL="0" indent="0">
              <a:buNone/>
            </a:pPr>
            <a:endParaRPr lang="en-US" sz="2000" dirty="0"/>
          </a:p>
        </p:txBody>
      </p:sp>
    </p:spTree>
    <p:extLst>
      <p:ext uri="{BB962C8B-B14F-4D97-AF65-F5344CB8AC3E}">
        <p14:creationId xmlns:p14="http://schemas.microsoft.com/office/powerpoint/2010/main" val="2004939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Calibri" panose="020F0502020204030204" pitchFamily="34" charset="0"/>
              </a:rPr>
              <a:t>Questions?</a:t>
            </a:r>
            <a:endParaRPr lang="en-US" sz="3600" b="1" dirty="0">
              <a:latin typeface="Calibri" panose="020F0502020204030204" pitchFamily="34" charset="0"/>
            </a:endParaRPr>
          </a:p>
        </p:txBody>
      </p:sp>
      <p:sp>
        <p:nvSpPr>
          <p:cNvPr id="3" name="Text Placeholder 2"/>
          <p:cNvSpPr>
            <a:spLocks noGrp="1"/>
          </p:cNvSpPr>
          <p:nvPr>
            <p:ph type="body" sz="quarter" idx="13"/>
          </p:nvPr>
        </p:nvSpPr>
        <p:spPr>
          <a:xfrm>
            <a:off x="1245221" y="2127183"/>
            <a:ext cx="8596669" cy="1456989"/>
          </a:xfrm>
        </p:spPr>
        <p:txBody>
          <a:bodyPr/>
          <a:lstStyle/>
          <a:p>
            <a:r>
              <a:rPr lang="en-US" dirty="0" smtClean="0">
                <a:solidFill>
                  <a:srgbClr val="000000"/>
                </a:solidFill>
              </a:rPr>
              <a:t>Please Contact</a:t>
            </a:r>
          </a:p>
          <a:p>
            <a:pPr marL="342900" indent="-342900">
              <a:buFont typeface="Wingdings" panose="05000000000000000000" pitchFamily="2" charset="2"/>
              <a:buChar char="Ø"/>
            </a:pPr>
            <a:r>
              <a:rPr lang="en-US" sz="1400" dirty="0" smtClean="0"/>
              <a:t>Shamim Akhter, Analytics</a:t>
            </a:r>
            <a:r>
              <a:rPr lang="en-US" sz="1400" dirty="0"/>
              <a:t> </a:t>
            </a:r>
            <a:r>
              <a:rPr lang="en-US" sz="1400" dirty="0" smtClean="0"/>
              <a:t>Director: </a:t>
            </a:r>
            <a:r>
              <a:rPr lang="en-US" sz="1400" dirty="0" smtClean="0">
                <a:hlinkClick r:id="rId2"/>
              </a:rPr>
              <a:t>Shamim.Akhter@ LA.GOV</a:t>
            </a:r>
            <a:endParaRPr lang="en-US" sz="1400" dirty="0" smtClean="0"/>
          </a:p>
          <a:p>
            <a:pPr marL="342900" indent="-342900">
              <a:buFont typeface="Wingdings" panose="05000000000000000000" pitchFamily="2" charset="2"/>
              <a:buChar char="Ø"/>
            </a:pPr>
            <a:r>
              <a:rPr lang="en-US" sz="1400" dirty="0" smtClean="0"/>
              <a:t>Angela M. Marshall, Systems Director: </a:t>
            </a:r>
            <a:r>
              <a:rPr lang="en-US" sz="1400" dirty="0" smtClean="0">
                <a:hlinkClick r:id="rId3"/>
              </a:rPr>
              <a:t>Angela.Marshall3@LA.GOV</a:t>
            </a:r>
            <a:endParaRPr lang="en-US" sz="1400" dirty="0" smtClean="0"/>
          </a:p>
          <a:p>
            <a:pPr marL="342900" indent="-342900">
              <a:buFont typeface="Wingdings" panose="05000000000000000000" pitchFamily="2" charset="2"/>
              <a:buChar char="Ø"/>
            </a:pPr>
            <a:r>
              <a:rPr lang="en-US" sz="1400" dirty="0" smtClean="0"/>
              <a:t>Michael Carrone, Business Intelligence Director: Michael.Carrone@LA.GOV</a:t>
            </a:r>
            <a:endParaRPr lang="en-US" sz="1400" dirty="0"/>
          </a:p>
        </p:txBody>
      </p:sp>
    </p:spTree>
    <p:extLst>
      <p:ext uri="{BB962C8B-B14F-4D97-AF65-F5344CB8AC3E}">
        <p14:creationId xmlns:p14="http://schemas.microsoft.com/office/powerpoint/2010/main" val="2755610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latin typeface="Calibri" panose="020F0502020204030204" pitchFamily="34" charset="0"/>
              </a:rPr>
              <a:t>Summary</a:t>
            </a:r>
            <a:endParaRPr lang="en-US" sz="3600" b="1" dirty="0">
              <a:latin typeface="Calibri" panose="020F0502020204030204" pitchFamily="34" charset="0"/>
            </a:endParaRPr>
          </a:p>
        </p:txBody>
      </p:sp>
      <p:sp>
        <p:nvSpPr>
          <p:cNvPr id="3" name="Text Placeholder 2"/>
          <p:cNvSpPr>
            <a:spLocks noGrp="1"/>
          </p:cNvSpPr>
          <p:nvPr>
            <p:ph type="body" sz="quarter" idx="13"/>
          </p:nvPr>
        </p:nvSpPr>
        <p:spPr>
          <a:xfrm>
            <a:off x="1245221" y="2213810"/>
            <a:ext cx="8596669" cy="2477831"/>
          </a:xfrm>
        </p:spPr>
        <p:txBody>
          <a:bodyPr/>
          <a:lstStyle/>
          <a:p>
            <a:pPr marL="342900" indent="-342900">
              <a:buFont typeface="Arial" panose="020B0604020202020204" pitchFamily="34" charset="0"/>
              <a:buChar char="•"/>
            </a:pPr>
            <a:r>
              <a:rPr lang="en-US" dirty="0" smtClean="0"/>
              <a:t>Purpose</a:t>
            </a:r>
          </a:p>
          <a:p>
            <a:pPr marL="342900" indent="-342900">
              <a:buFont typeface="Arial" panose="020B0604020202020204" pitchFamily="34" charset="0"/>
              <a:buChar char="•"/>
            </a:pPr>
            <a:r>
              <a:rPr lang="en-US" dirty="0" smtClean="0"/>
              <a:t>Domains</a:t>
            </a:r>
          </a:p>
          <a:p>
            <a:pPr marL="342900" indent="-342900">
              <a:buFont typeface="Arial" panose="020B0604020202020204" pitchFamily="34" charset="0"/>
              <a:buChar char="•"/>
            </a:pPr>
            <a:r>
              <a:rPr lang="en-US" dirty="0" smtClean="0"/>
              <a:t>Procedures/Process</a:t>
            </a:r>
          </a:p>
          <a:p>
            <a:pPr marL="800100" lvl="1" indent="-342900">
              <a:buFont typeface="Arial" panose="020B0604020202020204" pitchFamily="34" charset="0"/>
              <a:buChar char="•"/>
            </a:pPr>
            <a:r>
              <a:rPr lang="en-US" dirty="0" smtClean="0"/>
              <a:t>Survey Team, LGE</a:t>
            </a:r>
          </a:p>
          <a:p>
            <a:pPr marL="342900" indent="-342900">
              <a:buFont typeface="Arial" panose="020B0604020202020204" pitchFamily="34" charset="0"/>
              <a:buChar char="•"/>
            </a:pPr>
            <a:r>
              <a:rPr lang="en-US" dirty="0" smtClean="0"/>
              <a:t>Requirements</a:t>
            </a:r>
          </a:p>
        </p:txBody>
      </p:sp>
    </p:spTree>
    <p:extLst>
      <p:ext uri="{BB962C8B-B14F-4D97-AF65-F5344CB8AC3E}">
        <p14:creationId xmlns:p14="http://schemas.microsoft.com/office/powerpoint/2010/main" val="832084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Purpose</a:t>
            </a:r>
            <a:endParaRPr lang="en-US" b="1" dirty="0">
              <a:latin typeface="Calibri" panose="020F0502020204030204" pitchFamily="34" charset="0"/>
            </a:endParaRPr>
          </a:p>
        </p:txBody>
      </p:sp>
      <p:sp>
        <p:nvSpPr>
          <p:cNvPr id="3" name="Content Placeholder 2"/>
          <p:cNvSpPr>
            <a:spLocks noGrp="1"/>
          </p:cNvSpPr>
          <p:nvPr>
            <p:ph idx="1"/>
          </p:nvPr>
        </p:nvSpPr>
        <p:spPr>
          <a:xfrm>
            <a:off x="677334" y="1357285"/>
            <a:ext cx="10688498" cy="3880773"/>
          </a:xfrm>
        </p:spPr>
        <p:txBody>
          <a:bodyPr>
            <a:normAutofit/>
          </a:bodyPr>
          <a:lstStyle/>
          <a:p>
            <a:r>
              <a:rPr lang="en-US" sz="2000" dirty="0" smtClean="0"/>
              <a:t>Continuous </a:t>
            </a:r>
            <a:r>
              <a:rPr lang="en-US" sz="2000" dirty="0"/>
              <a:t>quality improvement of both services and facilities and to provide accountability to the public. </a:t>
            </a:r>
            <a:endParaRPr lang="en-US" sz="2000" dirty="0" smtClean="0"/>
          </a:p>
          <a:p>
            <a:r>
              <a:rPr lang="en-US" sz="2000" dirty="0" smtClean="0"/>
              <a:t>Enables the </a:t>
            </a:r>
            <a:r>
              <a:rPr lang="en-US" sz="2000" dirty="0"/>
              <a:t>voice of consumers to impact the quality of services and to identify system wide opportunities for improvement.</a:t>
            </a:r>
          </a:p>
          <a:p>
            <a:r>
              <a:rPr lang="en-US" sz="2000" dirty="0"/>
              <a:t>Consumers are directly involved in and give input to providers so that services meet their needs.</a:t>
            </a:r>
          </a:p>
          <a:p>
            <a:r>
              <a:rPr lang="en-US" sz="2000" dirty="0"/>
              <a:t>Sharing information with providers and the Office of </a:t>
            </a:r>
            <a:r>
              <a:rPr lang="en-US" sz="2000" dirty="0" smtClean="0"/>
              <a:t>Behavioral </a:t>
            </a:r>
            <a:r>
              <a:rPr lang="en-US" sz="2000" dirty="0"/>
              <a:t>Health can improve the quality of life for individuals and the quality of services within the system</a:t>
            </a:r>
            <a:r>
              <a:rPr lang="en-US" sz="2000" dirty="0" smtClean="0"/>
              <a:t>.</a:t>
            </a:r>
          </a:p>
          <a:p>
            <a:r>
              <a:rPr lang="en-US" sz="2000" dirty="0">
                <a:solidFill>
                  <a:srgbClr val="FF0000"/>
                </a:solidFill>
              </a:rPr>
              <a:t>Number of </a:t>
            </a:r>
            <a:r>
              <a:rPr lang="en-US" sz="2000" dirty="0" smtClean="0">
                <a:solidFill>
                  <a:srgbClr val="FF0000"/>
                </a:solidFill>
              </a:rPr>
              <a:t>completed surveys </a:t>
            </a:r>
            <a:r>
              <a:rPr lang="en-US" sz="2000" dirty="0">
                <a:solidFill>
                  <a:srgbClr val="FF0000"/>
                </a:solidFill>
              </a:rPr>
              <a:t>are </a:t>
            </a:r>
            <a:r>
              <a:rPr lang="en-US" sz="2000" dirty="0" smtClean="0">
                <a:solidFill>
                  <a:srgbClr val="FF0000"/>
                </a:solidFill>
              </a:rPr>
              <a:t>graded </a:t>
            </a:r>
            <a:r>
              <a:rPr lang="en-US" sz="2000" dirty="0">
                <a:solidFill>
                  <a:srgbClr val="FF0000"/>
                </a:solidFill>
              </a:rPr>
              <a:t>in the AIP </a:t>
            </a:r>
            <a:r>
              <a:rPr lang="en-US" sz="2000" dirty="0" smtClean="0">
                <a:solidFill>
                  <a:srgbClr val="FF0000"/>
                </a:solidFill>
              </a:rPr>
              <a:t>Tool.</a:t>
            </a:r>
          </a:p>
          <a:p>
            <a:r>
              <a:rPr lang="en-US" sz="2000" dirty="0">
                <a:solidFill>
                  <a:srgbClr val="FF0000"/>
                </a:solidFill>
              </a:rPr>
              <a:t>The data from the </a:t>
            </a:r>
            <a:r>
              <a:rPr lang="en-US" sz="2000" dirty="0" smtClean="0">
                <a:solidFill>
                  <a:srgbClr val="FF0000"/>
                </a:solidFill>
              </a:rPr>
              <a:t>QoC (Quality </a:t>
            </a:r>
            <a:r>
              <a:rPr lang="en-US" sz="2000" dirty="0">
                <a:solidFill>
                  <a:srgbClr val="FF0000"/>
                </a:solidFill>
              </a:rPr>
              <a:t>of </a:t>
            </a:r>
            <a:r>
              <a:rPr lang="en-US" sz="2000" dirty="0" smtClean="0">
                <a:solidFill>
                  <a:srgbClr val="FF0000"/>
                </a:solidFill>
              </a:rPr>
              <a:t>Care) </a:t>
            </a:r>
            <a:r>
              <a:rPr lang="en-US" sz="2000" dirty="0">
                <a:solidFill>
                  <a:srgbClr val="FF0000"/>
                </a:solidFill>
              </a:rPr>
              <a:t>surveys is required by our federal block grant and used to report on both mandated state (</a:t>
            </a:r>
            <a:r>
              <a:rPr lang="en-US" sz="2000" dirty="0" err="1">
                <a:solidFill>
                  <a:srgbClr val="FF0000"/>
                </a:solidFill>
              </a:rPr>
              <a:t>LaPAS</a:t>
            </a:r>
            <a:r>
              <a:rPr lang="en-US" sz="2000" dirty="0">
                <a:solidFill>
                  <a:srgbClr val="FF0000"/>
                </a:solidFill>
              </a:rPr>
              <a:t>) and federal (NOMS) indicators.</a:t>
            </a:r>
          </a:p>
        </p:txBody>
      </p:sp>
    </p:spTree>
    <p:extLst>
      <p:ext uri="{BB962C8B-B14F-4D97-AF65-F5344CB8AC3E}">
        <p14:creationId xmlns:p14="http://schemas.microsoft.com/office/powerpoint/2010/main" val="4189413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anose="020F0502020204030204" pitchFamily="34" charset="0"/>
              </a:rPr>
              <a:t>Overview of TOMS Assessments and TOMS Surveys</a:t>
            </a:r>
            <a:endParaRPr lang="en-US" b="1" dirty="0">
              <a:latin typeface="Calibri" panose="020F050202020403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1626261"/>
              </p:ext>
            </p:extLst>
          </p:nvPr>
        </p:nvGraphicFramePr>
        <p:xfrm>
          <a:off x="316189" y="1574137"/>
          <a:ext cx="11759017" cy="3525520"/>
        </p:xfrm>
        <a:graphic>
          <a:graphicData uri="http://schemas.openxmlformats.org/drawingml/2006/table">
            <a:tbl>
              <a:tblPr firstRow="1" bandRow="1">
                <a:tableStyleId>{5C22544A-7EE6-4342-B048-85BDC9FD1C3A}</a:tableStyleId>
              </a:tblPr>
              <a:tblGrid>
                <a:gridCol w="5681808"/>
                <a:gridCol w="6077209"/>
              </a:tblGrid>
              <a:tr h="370840">
                <a:tc>
                  <a:txBody>
                    <a:bodyPr/>
                    <a:lstStyle/>
                    <a:p>
                      <a:pPr algn="ctr"/>
                      <a:r>
                        <a:rPr lang="en-US" sz="2000" dirty="0" smtClean="0"/>
                        <a:t>TOMS Assessments (Self-Assessments)</a:t>
                      </a:r>
                      <a:endParaRPr lang="en-US" sz="2000" dirty="0"/>
                    </a:p>
                  </a:txBody>
                  <a:tcPr/>
                </a:tc>
                <a:tc>
                  <a:txBody>
                    <a:bodyPr/>
                    <a:lstStyle/>
                    <a:p>
                      <a:pPr algn="ctr"/>
                      <a:r>
                        <a:rPr lang="en-US" sz="2000" dirty="0" smtClean="0"/>
                        <a:t>TOMS Surveys (Quality</a:t>
                      </a:r>
                      <a:r>
                        <a:rPr lang="en-US" sz="2000" baseline="0" dirty="0" smtClean="0"/>
                        <a:t> of Care </a:t>
                      </a:r>
                    </a:p>
                    <a:p>
                      <a:pPr algn="ctr"/>
                      <a:r>
                        <a:rPr lang="en-US" sz="2000" baseline="0" dirty="0" smtClean="0"/>
                        <a:t>or Client Satisfaction)</a:t>
                      </a:r>
                      <a:endParaRPr lang="en-US" sz="2000" dirty="0"/>
                    </a:p>
                  </a:txBody>
                  <a:tcPr/>
                </a:tc>
              </a:tr>
              <a:tr h="370840">
                <a:tc>
                  <a:txBody>
                    <a:bodyPr/>
                    <a:lstStyle/>
                    <a:p>
                      <a:r>
                        <a:rPr lang="en-US" dirty="0" smtClean="0"/>
                        <a:t>3 types of Assessments:</a:t>
                      </a:r>
                      <a:r>
                        <a:rPr lang="en-US" baseline="0" dirty="0" smtClean="0"/>
                        <a:t> </a:t>
                      </a:r>
                    </a:p>
                    <a:p>
                      <a:endParaRPr lang="en-US" sz="1000" baseline="0" dirty="0" smtClean="0"/>
                    </a:p>
                    <a:p>
                      <a:r>
                        <a:rPr lang="en-US" dirty="0" smtClean="0"/>
                        <a:t> Adult(18+)</a:t>
                      </a:r>
                      <a:r>
                        <a:rPr lang="en-US" baseline="0" dirty="0" smtClean="0"/>
                        <a:t>Self-Assessment: 44 questions</a:t>
                      </a:r>
                    </a:p>
                    <a:p>
                      <a:r>
                        <a:rPr lang="en-US" dirty="0" smtClean="0"/>
                        <a:t> Youth(13-17)Self-Assessment: 53 questions</a:t>
                      </a:r>
                    </a:p>
                    <a:p>
                      <a:r>
                        <a:rPr lang="en-US" baseline="0" dirty="0" smtClean="0"/>
                        <a:t> Parent/Guardian(6-12)Self-Assessment: 52 questions</a:t>
                      </a:r>
                      <a:endParaRPr lang="en-US" dirty="0"/>
                    </a:p>
                  </a:txBody>
                  <a:tcPr/>
                </a:tc>
                <a:tc>
                  <a:txBody>
                    <a:bodyPr/>
                    <a:lstStyle/>
                    <a:p>
                      <a:r>
                        <a:rPr lang="en-US" dirty="0" smtClean="0"/>
                        <a:t>2 types of Surveys: </a:t>
                      </a:r>
                    </a:p>
                    <a:p>
                      <a:endParaRPr lang="en-US" sz="1000" dirty="0" smtClean="0"/>
                    </a:p>
                    <a:p>
                      <a:pPr marL="0" indent="0">
                        <a:buFont typeface="Arial" panose="020B0604020202020204" pitchFamily="34" charset="0"/>
                        <a:buNone/>
                      </a:pPr>
                      <a:r>
                        <a:rPr lang="en-US" dirty="0" smtClean="0"/>
                        <a:t>  Adult</a:t>
                      </a:r>
                      <a:r>
                        <a:rPr lang="en-US" baseline="0" dirty="0" smtClean="0"/>
                        <a:t> (Modified MHSIP or C’est Bon): 42 questions</a:t>
                      </a:r>
                    </a:p>
                    <a:p>
                      <a:pPr marL="0" indent="0">
                        <a:buFont typeface="Arial" panose="020B0604020202020204" pitchFamily="34" charset="0"/>
                        <a:buNone/>
                      </a:pPr>
                      <a:r>
                        <a:rPr lang="en-US" baseline="0" dirty="0" smtClean="0"/>
                        <a:t>  Parent/Guardian(YSS-F or LaFéte): 32 questions</a:t>
                      </a:r>
                      <a:endParaRPr lang="en-US" dirty="0"/>
                    </a:p>
                  </a:txBody>
                  <a:tcPr/>
                </a:tc>
              </a:tr>
              <a:tr h="370840">
                <a:tc>
                  <a:txBody>
                    <a:bodyPr/>
                    <a:lstStyle/>
                    <a:p>
                      <a:r>
                        <a:rPr lang="en-US" dirty="0" smtClean="0"/>
                        <a:t>Assessment are Identified by Client name,</a:t>
                      </a:r>
                      <a:r>
                        <a:rPr lang="en-US" baseline="0" dirty="0" smtClean="0"/>
                        <a:t> DOB, SSN</a:t>
                      </a:r>
                      <a:endParaRPr lang="en-US" dirty="0"/>
                    </a:p>
                  </a:txBody>
                  <a:tcPr/>
                </a:tc>
                <a:tc>
                  <a:txBody>
                    <a:bodyPr/>
                    <a:lstStyle/>
                    <a:p>
                      <a:r>
                        <a:rPr lang="en-US" dirty="0" smtClean="0"/>
                        <a:t>Surveys are Anonymous</a:t>
                      </a:r>
                      <a:endParaRPr lang="en-US" dirty="0"/>
                    </a:p>
                  </a:txBody>
                  <a:tcPr/>
                </a:tc>
              </a:tr>
              <a:tr h="370840">
                <a:tc>
                  <a:txBody>
                    <a:bodyPr/>
                    <a:lstStyle/>
                    <a:p>
                      <a:r>
                        <a:rPr lang="en-US" dirty="0" smtClean="0">
                          <a:solidFill>
                            <a:schemeClr val="tx1"/>
                          </a:solidFill>
                        </a:rPr>
                        <a:t>Frequency: At</a:t>
                      </a:r>
                      <a:r>
                        <a:rPr lang="en-US" baseline="0" dirty="0" smtClean="0">
                          <a:solidFill>
                            <a:schemeClr val="tx1"/>
                          </a:solidFill>
                        </a:rPr>
                        <a:t> intake, every 3 months thereafter</a:t>
                      </a:r>
                      <a:endParaRPr lang="en-US" dirty="0">
                        <a:solidFill>
                          <a:schemeClr val="tx1"/>
                        </a:solidFill>
                      </a:endParaRPr>
                    </a:p>
                  </a:txBody>
                  <a:tcPr/>
                </a:tc>
                <a:tc>
                  <a:txBody>
                    <a:bodyPr/>
                    <a:lstStyle/>
                    <a:p>
                      <a:r>
                        <a:rPr lang="en-US" dirty="0" smtClean="0">
                          <a:solidFill>
                            <a:schemeClr val="tx1"/>
                          </a:solidFill>
                        </a:rPr>
                        <a:t>Frequency:</a:t>
                      </a:r>
                      <a:r>
                        <a:rPr lang="en-US" baseline="0" dirty="0" smtClean="0">
                          <a:solidFill>
                            <a:schemeClr val="tx1"/>
                          </a:solidFill>
                        </a:rPr>
                        <a:t> </a:t>
                      </a:r>
                      <a:r>
                        <a:rPr lang="en-US" dirty="0" smtClean="0">
                          <a:solidFill>
                            <a:schemeClr val="tx1"/>
                          </a:solidFill>
                        </a:rPr>
                        <a:t>Twice a year</a:t>
                      </a:r>
                      <a:endParaRPr lang="en-US" dirty="0">
                        <a:solidFill>
                          <a:schemeClr val="tx1"/>
                        </a:solidFil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Not</a:t>
                      </a:r>
                      <a:r>
                        <a:rPr lang="en-US" baseline="0" dirty="0" smtClean="0">
                          <a:solidFill>
                            <a:srgbClr val="FF0000"/>
                          </a:solidFill>
                        </a:rPr>
                        <a:t> graded in AIP Tool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Graded in AIP Tool (LA 49 and LA 50)</a:t>
                      </a:r>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748860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latin typeface="Calibri" panose="020F0502020204030204" pitchFamily="34" charset="0"/>
              </a:rPr>
              <a:t>Quality of Care Surveys</a:t>
            </a:r>
            <a:r>
              <a:rPr lang="en-US" dirty="0" smtClean="0"/>
              <a:t/>
            </a:r>
            <a:br>
              <a:rPr lang="en-US" dirty="0" smtClean="0"/>
            </a:br>
            <a:r>
              <a:rPr lang="en-US" sz="3100" dirty="0">
                <a:solidFill>
                  <a:srgbClr val="FF0000"/>
                </a:solidFill>
              </a:rPr>
              <a:t>Number of completed surveys are graded in the AIP </a:t>
            </a:r>
            <a:r>
              <a:rPr lang="en-US" sz="3100" dirty="0" smtClean="0">
                <a:solidFill>
                  <a:srgbClr val="FF0000"/>
                </a:solidFill>
              </a:rPr>
              <a:t>Tool</a:t>
            </a: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p:txBody>
          <a:bodyPr>
            <a:normAutofit/>
          </a:bodyPr>
          <a:lstStyle/>
          <a:p>
            <a:pPr lvl="1" algn="ctr">
              <a:buClr>
                <a:srgbClr val="FFE313"/>
              </a:buClr>
              <a:buNone/>
            </a:pPr>
            <a:r>
              <a:rPr lang="en-US" sz="3000" b="1" dirty="0" smtClean="0"/>
              <a:t>Adult </a:t>
            </a:r>
            <a:r>
              <a:rPr lang="en-US" sz="3000" b="1" dirty="0"/>
              <a:t>Survey </a:t>
            </a:r>
            <a:r>
              <a:rPr lang="en-US" sz="3000" b="1" dirty="0" smtClean="0"/>
              <a:t>(Modified MHSIP)</a:t>
            </a:r>
          </a:p>
          <a:p>
            <a:pPr lvl="1" algn="ctr">
              <a:buClr>
                <a:srgbClr val="FFE313"/>
              </a:buClr>
              <a:buNone/>
            </a:pPr>
            <a:r>
              <a:rPr lang="en-US" sz="2800" b="1" dirty="0" smtClean="0"/>
              <a:t>Also known as C’est Bon Survey</a:t>
            </a:r>
            <a:endParaRPr lang="en-US" sz="2800" b="1" dirty="0"/>
          </a:p>
          <a:p>
            <a:pPr lvl="2" algn="ctr">
              <a:buClr>
                <a:srgbClr val="FFE313"/>
              </a:buClr>
              <a:buFont typeface="Wingdings" pitchFamily="2" charset="2"/>
              <a:buChar char="v"/>
            </a:pPr>
            <a:r>
              <a:rPr lang="en-US" sz="2600" i="1" dirty="0"/>
              <a:t>Total: 42 items </a:t>
            </a:r>
          </a:p>
          <a:p>
            <a:pPr lvl="2" algn="ctr">
              <a:buClr>
                <a:srgbClr val="FFE313"/>
              </a:buClr>
              <a:buFont typeface="Wingdings" pitchFamily="2" charset="2"/>
              <a:buChar char="v"/>
            </a:pPr>
            <a:endParaRPr lang="en-US" sz="2000" i="1" dirty="0"/>
          </a:p>
          <a:p>
            <a:pPr algn="ctr">
              <a:buNone/>
            </a:pPr>
            <a:r>
              <a:rPr lang="en-US" sz="2800" b="1" dirty="0"/>
              <a:t>		</a:t>
            </a:r>
            <a:r>
              <a:rPr lang="en-US" sz="3300" b="1" dirty="0"/>
              <a:t>       Parent/Guardian Survey (YSS-F</a:t>
            </a:r>
            <a:r>
              <a:rPr lang="en-US" sz="3300" b="1" dirty="0" smtClean="0"/>
              <a:t>)</a:t>
            </a:r>
          </a:p>
          <a:p>
            <a:pPr algn="ctr">
              <a:buNone/>
            </a:pPr>
            <a:r>
              <a:rPr lang="en-US" sz="2800" b="1" dirty="0" smtClean="0"/>
              <a:t>Also Known as LaFéte Survey</a:t>
            </a:r>
            <a:endParaRPr lang="en-US" sz="2800" b="1" dirty="0"/>
          </a:p>
          <a:p>
            <a:pPr lvl="2" algn="ctr">
              <a:buClr>
                <a:srgbClr val="FFE313"/>
              </a:buClr>
              <a:buFont typeface="Wingdings" pitchFamily="2" charset="2"/>
              <a:buChar char="v"/>
            </a:pPr>
            <a:r>
              <a:rPr lang="en-US" sz="2600" i="1" dirty="0"/>
              <a:t>Total: 32 items </a:t>
            </a:r>
          </a:p>
          <a:p>
            <a:endParaRPr lang="en-US" dirty="0"/>
          </a:p>
        </p:txBody>
      </p:sp>
    </p:spTree>
    <p:extLst>
      <p:ext uri="{BB962C8B-B14F-4D97-AF65-F5344CB8AC3E}">
        <p14:creationId xmlns:p14="http://schemas.microsoft.com/office/powerpoint/2010/main" val="2969974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latin typeface="Calibri" panose="020F0502020204030204" pitchFamily="34" charset="0"/>
              </a:rPr>
              <a:t>Number of Completed QoC Surveys Required </a:t>
            </a:r>
            <a:br>
              <a:rPr lang="en-US" b="1" dirty="0" smtClean="0">
                <a:latin typeface="Calibri" panose="020F0502020204030204" pitchFamily="34" charset="0"/>
              </a:rPr>
            </a:br>
            <a:r>
              <a:rPr lang="en-US" b="1" dirty="0" smtClean="0">
                <a:latin typeface="Calibri" panose="020F0502020204030204" pitchFamily="34" charset="0"/>
              </a:rPr>
              <a:t>for Receiving a Compliant Grade in AIP Tool</a:t>
            </a:r>
            <a:endParaRPr lang="en-US" b="1" dirty="0">
              <a:latin typeface="Calibri" panose="020F0502020204030204" pitchFamily="34" charset="0"/>
            </a:endParaRPr>
          </a:p>
        </p:txBody>
      </p:sp>
      <p:sp>
        <p:nvSpPr>
          <p:cNvPr id="3" name="Content Placeholder 2"/>
          <p:cNvSpPr>
            <a:spLocks noGrp="1"/>
          </p:cNvSpPr>
          <p:nvPr>
            <p:ph idx="1"/>
          </p:nvPr>
        </p:nvSpPr>
        <p:spPr/>
        <p:txBody>
          <a:bodyPr/>
          <a:lstStyle/>
          <a:p>
            <a:r>
              <a:rPr lang="en-US" sz="2800" dirty="0" smtClean="0"/>
              <a:t>Adults – minimum of </a:t>
            </a:r>
            <a:r>
              <a:rPr lang="en-US" sz="2800" dirty="0" smtClean="0"/>
              <a:t>5</a:t>
            </a:r>
            <a:r>
              <a:rPr lang="en-US" sz="2800" dirty="0" smtClean="0"/>
              <a:t>% of all mental health clients served</a:t>
            </a:r>
          </a:p>
          <a:p>
            <a:pPr lvl="1"/>
            <a:r>
              <a:rPr lang="en-US" sz="2000" dirty="0" smtClean="0"/>
              <a:t>Surveys completed by OBH survey team may be counted towards required percentage</a:t>
            </a:r>
          </a:p>
          <a:p>
            <a:endParaRPr lang="en-US" sz="2800" dirty="0"/>
          </a:p>
          <a:p>
            <a:r>
              <a:rPr lang="en-US" sz="2800" dirty="0" smtClean="0"/>
              <a:t>Children – minimum </a:t>
            </a:r>
            <a:r>
              <a:rPr lang="en-US" sz="2800" dirty="0"/>
              <a:t>of </a:t>
            </a:r>
            <a:r>
              <a:rPr lang="en-US" sz="2800" dirty="0" smtClean="0"/>
              <a:t>5</a:t>
            </a:r>
            <a:r>
              <a:rPr lang="en-US" sz="2800" dirty="0"/>
              <a:t>% of all </a:t>
            </a:r>
            <a:r>
              <a:rPr lang="en-US" sz="2800" dirty="0" smtClean="0"/>
              <a:t>mental health clients </a:t>
            </a:r>
            <a:r>
              <a:rPr lang="en-US" sz="2800" dirty="0"/>
              <a:t>served</a:t>
            </a:r>
          </a:p>
          <a:p>
            <a:endParaRPr lang="en-US" dirty="0"/>
          </a:p>
        </p:txBody>
      </p:sp>
    </p:spTree>
    <p:extLst>
      <p:ext uri="{BB962C8B-B14F-4D97-AF65-F5344CB8AC3E}">
        <p14:creationId xmlns:p14="http://schemas.microsoft.com/office/powerpoint/2010/main" val="2807301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745" y="165219"/>
            <a:ext cx="10688498" cy="964537"/>
          </a:xfrm>
        </p:spPr>
        <p:txBody>
          <a:bodyPr>
            <a:normAutofit fontScale="90000"/>
          </a:bodyPr>
          <a:lstStyle/>
          <a:p>
            <a:pPr algn="ctr"/>
            <a:r>
              <a:rPr lang="en-US" b="1" dirty="0">
                <a:latin typeface="Calibri" panose="020F0502020204030204" pitchFamily="34" charset="0"/>
              </a:rPr>
              <a:t>Number of Completed </a:t>
            </a:r>
            <a:r>
              <a:rPr lang="en-US" b="1" dirty="0" smtClean="0">
                <a:latin typeface="Calibri" panose="020F0502020204030204" pitchFamily="34" charset="0"/>
              </a:rPr>
              <a:t>QoC Surveys </a:t>
            </a:r>
            <a:r>
              <a:rPr lang="en-US" b="1" dirty="0">
                <a:latin typeface="Calibri" panose="020F0502020204030204" pitchFamily="34" charset="0"/>
              </a:rPr>
              <a:t>Required </a:t>
            </a:r>
            <a:br>
              <a:rPr lang="en-US" b="1" dirty="0">
                <a:latin typeface="Calibri" panose="020F0502020204030204" pitchFamily="34" charset="0"/>
              </a:rPr>
            </a:br>
            <a:r>
              <a:rPr lang="en-US" b="1" dirty="0">
                <a:latin typeface="Calibri" panose="020F0502020204030204" pitchFamily="34" charset="0"/>
              </a:rPr>
              <a:t>for Receiving a Compliant Grade in AIP </a:t>
            </a:r>
            <a:r>
              <a:rPr lang="en-US" b="1" dirty="0" smtClean="0">
                <a:latin typeface="Calibri" panose="020F0502020204030204" pitchFamily="34" charset="0"/>
              </a:rPr>
              <a:t>Tool-Cont’d</a:t>
            </a:r>
            <a:endParaRPr lang="en-US" dirty="0"/>
          </a:p>
        </p:txBody>
      </p:sp>
      <p:sp>
        <p:nvSpPr>
          <p:cNvPr id="4" name="Text Placeholder 3"/>
          <p:cNvSpPr>
            <a:spLocks noGrp="1"/>
          </p:cNvSpPr>
          <p:nvPr>
            <p:ph type="body" idx="10"/>
          </p:nvPr>
        </p:nvSpPr>
        <p:spPr>
          <a:xfrm>
            <a:off x="675745" y="1129756"/>
            <a:ext cx="10690087" cy="454880"/>
          </a:xfrm>
        </p:spPr>
        <p:txBody>
          <a:bodyPr/>
          <a:lstStyle/>
          <a:p>
            <a:pPr algn="ctr"/>
            <a:r>
              <a:rPr lang="en-US" b="1" dirty="0" smtClean="0">
                <a:solidFill>
                  <a:schemeClr val="tx1"/>
                </a:solidFill>
              </a:rPr>
              <a:t>LGE AIP Tool</a:t>
            </a:r>
            <a:endParaRPr lang="en-US" b="1" dirty="0">
              <a:solidFill>
                <a:schemeClr val="tx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3847625"/>
              </p:ext>
            </p:extLst>
          </p:nvPr>
        </p:nvGraphicFramePr>
        <p:xfrm>
          <a:off x="244549" y="1584642"/>
          <a:ext cx="11706445" cy="3954921"/>
        </p:xfrm>
        <a:graphic>
          <a:graphicData uri="http://schemas.openxmlformats.org/drawingml/2006/table">
            <a:tbl>
              <a:tblPr>
                <a:tableStyleId>{5DA37D80-6434-44D0-A028-1B22A696006F}</a:tableStyleId>
              </a:tblPr>
              <a:tblGrid>
                <a:gridCol w="848772"/>
                <a:gridCol w="4522604"/>
                <a:gridCol w="859303"/>
                <a:gridCol w="5475766"/>
              </a:tblGrid>
              <a:tr h="380781">
                <a:tc gridSpan="4">
                  <a:txBody>
                    <a:bodyPr/>
                    <a:lstStyle/>
                    <a:p>
                      <a:pPr algn="ctr" fontAlgn="ctr"/>
                      <a:r>
                        <a:rPr lang="en-US" sz="1400" b="1" u="none" strike="noStrike" dirty="0" smtClean="0">
                          <a:effectLst/>
                          <a:latin typeface="Calibri" panose="020F0502020204030204" pitchFamily="34" charset="0"/>
                        </a:rPr>
                        <a:t>Information Management, Data Collection &amp; Reporting</a:t>
                      </a:r>
                      <a:endParaRPr lang="en-US" sz="1400" b="1" i="0" u="none" strike="noStrike" dirty="0">
                        <a:solidFill>
                          <a:srgbClr val="000000"/>
                        </a:solidFill>
                        <a:effectLst/>
                        <a:latin typeface="Calibri" panose="020F0502020204030204" pitchFamily="34" charset="0"/>
                      </a:endParaRPr>
                    </a:p>
                  </a:txBody>
                  <a:tcPr marL="6568" marR="6568" marT="6568" marB="0" anchor="ctr"/>
                </a:tc>
                <a:tc hMerge="1">
                  <a:txBody>
                    <a:bodyPr/>
                    <a:lstStyle/>
                    <a:p>
                      <a:endParaRPr lang="en-US"/>
                    </a:p>
                  </a:txBody>
                  <a:tcPr/>
                </a:tc>
                <a:tc hMerge="1">
                  <a:txBody>
                    <a:bodyPr/>
                    <a:lstStyle/>
                    <a:p>
                      <a:endParaRPr lang="en-US"/>
                    </a:p>
                  </a:txBody>
                  <a:tcPr/>
                </a:tc>
                <a:tc hMerge="1">
                  <a:txBody>
                    <a:bodyPr/>
                    <a:lstStyle/>
                    <a:p>
                      <a:endParaRPr lang="en-US"/>
                    </a:p>
                  </a:txBody>
                  <a:tcPr/>
                </a:tc>
              </a:tr>
              <a:tr h="663044">
                <a:tc>
                  <a:txBody>
                    <a:bodyPr/>
                    <a:lstStyle/>
                    <a:p>
                      <a:pPr algn="ctr" fontAlgn="ctr"/>
                      <a:r>
                        <a:rPr lang="en-US" sz="1400" b="1" u="none" strike="noStrike" dirty="0" smtClean="0">
                          <a:effectLst/>
                          <a:latin typeface="Calibri" panose="020F0502020204030204" pitchFamily="34" charset="0"/>
                        </a:rPr>
                        <a:t>Indicator Number</a:t>
                      </a:r>
                      <a:endParaRPr lang="en-US" sz="1400" b="1" i="0" u="none" strike="noStrike" dirty="0">
                        <a:solidFill>
                          <a:srgbClr val="000000"/>
                        </a:solidFill>
                        <a:effectLst/>
                        <a:latin typeface="Calibri" panose="020F0502020204030204" pitchFamily="34" charset="0"/>
                      </a:endParaRPr>
                    </a:p>
                  </a:txBody>
                  <a:tcPr marL="6568" marR="6568" marT="6568" marB="0" anchor="ctr"/>
                </a:tc>
                <a:tc>
                  <a:txBody>
                    <a:bodyPr/>
                    <a:lstStyle/>
                    <a:p>
                      <a:pPr algn="ctr" fontAlgn="t"/>
                      <a:r>
                        <a:rPr lang="en-US" sz="1400" b="1" u="none" strike="noStrike" dirty="0" smtClean="0">
                          <a:effectLst/>
                          <a:latin typeface="Calibri" panose="020F0502020204030204" pitchFamily="34" charset="0"/>
                        </a:rPr>
                        <a:t>Performance Indicators</a:t>
                      </a:r>
                      <a:endParaRPr lang="en-US" sz="1400" b="1" i="0" u="none" strike="noStrike" dirty="0">
                        <a:solidFill>
                          <a:srgbClr val="000000"/>
                        </a:solidFill>
                        <a:effectLst/>
                        <a:latin typeface="Calibri" panose="020F0502020204030204" pitchFamily="34" charset="0"/>
                      </a:endParaRPr>
                    </a:p>
                  </a:txBody>
                  <a:tcPr marL="6568" marR="6568" marT="6568" marB="0" anchor="ctr"/>
                </a:tc>
                <a:tc>
                  <a:txBody>
                    <a:bodyPr/>
                    <a:lstStyle/>
                    <a:p>
                      <a:pPr algn="ctr" fontAlgn="ctr"/>
                      <a:r>
                        <a:rPr lang="en-US" sz="1400" b="1" u="none" strike="noStrike" dirty="0" smtClean="0">
                          <a:effectLst/>
                          <a:latin typeface="Calibri" panose="020F0502020204030204" pitchFamily="34" charset="0"/>
                        </a:rPr>
                        <a:t>Score</a:t>
                      </a:r>
                    </a:p>
                    <a:p>
                      <a:pPr algn="ctr" fontAlgn="ctr"/>
                      <a:r>
                        <a:rPr lang="en-US" sz="1400" b="1" u="none" strike="noStrike" dirty="0" smtClean="0">
                          <a:effectLst/>
                          <a:latin typeface="Calibri" panose="020F0502020204030204" pitchFamily="34" charset="0"/>
                        </a:rPr>
                        <a:t> 1=Yes</a:t>
                      </a:r>
                      <a:r>
                        <a:rPr lang="en-US" sz="1400" b="1" u="none" strike="noStrike" baseline="0" dirty="0" smtClean="0">
                          <a:effectLst/>
                          <a:latin typeface="Calibri" panose="020F0502020204030204" pitchFamily="34" charset="0"/>
                        </a:rPr>
                        <a:t> / 0=N or N/A</a:t>
                      </a:r>
                      <a:endParaRPr lang="en-US" sz="1400" b="1" i="0" u="none" strike="noStrike" dirty="0">
                        <a:solidFill>
                          <a:srgbClr val="000000"/>
                        </a:solidFill>
                        <a:effectLst/>
                        <a:latin typeface="Calibri" panose="020F0502020204030204" pitchFamily="34" charset="0"/>
                      </a:endParaRPr>
                    </a:p>
                  </a:txBody>
                  <a:tcPr marL="6568" marR="6568" marT="6568" marB="0" anchor="ctr"/>
                </a:tc>
                <a:tc>
                  <a:txBody>
                    <a:bodyPr/>
                    <a:lstStyle/>
                    <a:p>
                      <a:pPr algn="ctr" fontAlgn="t"/>
                      <a:r>
                        <a:rPr lang="en-US" sz="1400" b="1" u="none" strike="noStrike" dirty="0" smtClean="0">
                          <a:effectLst/>
                          <a:latin typeface="Calibri" panose="020F0502020204030204" pitchFamily="34" charset="0"/>
                        </a:rPr>
                        <a:t>Comments</a:t>
                      </a:r>
                      <a:endParaRPr lang="en-US" sz="1400" b="1" i="0" u="none" strike="noStrike" dirty="0">
                        <a:solidFill>
                          <a:srgbClr val="000000"/>
                        </a:solidFill>
                        <a:effectLst/>
                        <a:latin typeface="Calibri" panose="020F0502020204030204" pitchFamily="34" charset="0"/>
                      </a:endParaRPr>
                    </a:p>
                  </a:txBody>
                  <a:tcPr marL="6568" marR="6568" marT="6568" marB="0" anchor="ctr"/>
                </a:tc>
              </a:tr>
              <a:tr h="1510921">
                <a:tc>
                  <a:txBody>
                    <a:bodyPr/>
                    <a:lstStyle/>
                    <a:p>
                      <a:pPr algn="ctr" fontAlgn="ctr"/>
                      <a:r>
                        <a:rPr lang="en-US" sz="1600" u="none" strike="noStrike" dirty="0">
                          <a:solidFill>
                            <a:srgbClr val="FF0000"/>
                          </a:solidFill>
                          <a:effectLst/>
                        </a:rPr>
                        <a:t>LA49</a:t>
                      </a:r>
                      <a:endParaRPr lang="en-US" sz="1600" b="1" i="0" u="none" strike="noStrike" dirty="0">
                        <a:solidFill>
                          <a:srgbClr val="FF0000"/>
                        </a:solidFill>
                        <a:effectLst/>
                        <a:latin typeface="Calibri" panose="020F0502020204030204" pitchFamily="34" charset="0"/>
                      </a:endParaRPr>
                    </a:p>
                  </a:txBody>
                  <a:tcPr marL="6568" marR="6568" marT="6568" marB="0" anchor="ctr"/>
                </a:tc>
                <a:tc>
                  <a:txBody>
                    <a:bodyPr/>
                    <a:lstStyle/>
                    <a:p>
                      <a:pPr algn="l" fontAlgn="t"/>
                      <a:r>
                        <a:rPr lang="en-US" sz="1600" u="none" strike="noStrike" dirty="0" smtClean="0">
                          <a:solidFill>
                            <a:srgbClr val="FF0000"/>
                          </a:solidFill>
                          <a:effectLst/>
                          <a:latin typeface="Calibri" panose="020F0502020204030204" pitchFamily="34" charset="0"/>
                        </a:rPr>
                        <a:t>LGE has completed TeleSage Outcomes Measurement System QoC surveys for at least </a:t>
                      </a:r>
                      <a:r>
                        <a:rPr lang="en-US" sz="1600" u="none" strike="noStrike" dirty="0" smtClean="0">
                          <a:solidFill>
                            <a:srgbClr val="FF0000"/>
                          </a:solidFill>
                          <a:effectLst/>
                          <a:latin typeface="Calibri" panose="020F0502020204030204" pitchFamily="34" charset="0"/>
                        </a:rPr>
                        <a:t>5</a:t>
                      </a:r>
                      <a:r>
                        <a:rPr lang="en-US" sz="1600" u="none" strike="noStrike" dirty="0" smtClean="0">
                          <a:solidFill>
                            <a:srgbClr val="FF0000"/>
                          </a:solidFill>
                          <a:effectLst/>
                          <a:latin typeface="Calibri" panose="020F0502020204030204" pitchFamily="34" charset="0"/>
                        </a:rPr>
                        <a:t>% of their total adults served in the most recent fiscal year.  Surveys completed by OBH survey teams count toward required percentages.                                                                                                                       </a:t>
                      </a:r>
                      <a:r>
                        <a:rPr lang="en-US" sz="1600" u="none" strike="noStrike" dirty="0" smtClean="0">
                          <a:effectLst/>
                          <a:latin typeface="Calibri" panose="020F0502020204030204" pitchFamily="34" charset="0"/>
                        </a:rPr>
                        <a:t/>
                      </a:r>
                      <a:br>
                        <a:rPr lang="en-US" sz="1600" u="none" strike="noStrike" dirty="0" smtClean="0">
                          <a:effectLst/>
                          <a:latin typeface="Calibri" panose="020F0502020204030204" pitchFamily="34" charset="0"/>
                        </a:rPr>
                      </a:br>
                      <a:r>
                        <a:rPr lang="en-US" sz="1200" u="none" strike="noStrike" dirty="0" smtClean="0">
                          <a:effectLst/>
                          <a:latin typeface="Calibri" panose="020F0502020204030204" pitchFamily="34" charset="0"/>
                        </a:rPr>
                        <a:t>(AIP-8, AIP-41)  (Verify by: TeleSage Activity Report) (DTR - Analytics)  </a:t>
                      </a:r>
                      <a:endParaRPr lang="en-US" sz="1600" b="0" i="0" u="none" strike="noStrike" dirty="0">
                        <a:solidFill>
                          <a:srgbClr val="000000"/>
                        </a:solidFill>
                        <a:effectLst/>
                        <a:latin typeface="Calibri" panose="020F0502020204030204" pitchFamily="34" charset="0"/>
                      </a:endParaRPr>
                    </a:p>
                  </a:txBody>
                  <a:tcPr marL="6568" marR="6568" marT="6568" marB="0"/>
                </a:tc>
                <a:tc>
                  <a:txBody>
                    <a:bodyPr/>
                    <a:lstStyle/>
                    <a:p>
                      <a:pPr algn="ctr" fontAlgn="ctr"/>
                      <a:r>
                        <a:rPr lang="en-US" sz="1600" u="none" strike="noStrike" dirty="0" smtClean="0">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6568" marR="6568" marT="6568" marB="0" anchor="ctr"/>
                </a:tc>
                <a:tc>
                  <a:txBody>
                    <a:bodyPr/>
                    <a:lstStyle/>
                    <a:p>
                      <a:pPr algn="l" fontAlgn="t"/>
                      <a:r>
                        <a:rPr lang="en-US" sz="1600" u="none" strike="noStrike" dirty="0" smtClean="0">
                          <a:solidFill>
                            <a:srgbClr val="FF0000"/>
                          </a:solidFill>
                          <a:effectLst/>
                          <a:latin typeface="Calibri" panose="020F0502020204030204" pitchFamily="34" charset="0"/>
                        </a:rPr>
                        <a:t>_____ has completed ___ Adult/Modified MHSIP/C'est Bon surveys of the _______adult (mental health) patients served during fiscal year 20__. That is __%. The expectation is minimum ___ to ___ completed surveys (</a:t>
                      </a:r>
                      <a:r>
                        <a:rPr lang="en-US" sz="1600" u="none" strike="noStrike" smtClean="0">
                          <a:solidFill>
                            <a:srgbClr val="FF0000"/>
                          </a:solidFill>
                          <a:effectLst/>
                          <a:latin typeface="Calibri" panose="020F0502020204030204" pitchFamily="34" charset="0"/>
                        </a:rPr>
                        <a:t>around </a:t>
                      </a:r>
                      <a:r>
                        <a:rPr lang="en-US" sz="1600" u="none" strike="noStrike" smtClean="0">
                          <a:solidFill>
                            <a:srgbClr val="FF0000"/>
                          </a:solidFill>
                          <a:effectLst/>
                          <a:latin typeface="Calibri" panose="020F0502020204030204" pitchFamily="34" charset="0"/>
                        </a:rPr>
                        <a:t>5</a:t>
                      </a:r>
                      <a:r>
                        <a:rPr lang="en-US" sz="1600" u="none" strike="noStrike" dirty="0" smtClean="0">
                          <a:solidFill>
                            <a:srgbClr val="FF0000"/>
                          </a:solidFill>
                          <a:effectLst/>
                          <a:latin typeface="Calibri" panose="020F0502020204030204" pitchFamily="34" charset="0"/>
                        </a:rPr>
                        <a:t>% of adults served).</a:t>
                      </a:r>
                      <a:endParaRPr lang="en-US" sz="1600" b="0" i="0" u="none" strike="noStrike" dirty="0">
                        <a:solidFill>
                          <a:srgbClr val="FF0000"/>
                        </a:solidFill>
                        <a:effectLst/>
                        <a:latin typeface="Calibri" panose="020F0502020204030204" pitchFamily="34" charset="0"/>
                      </a:endParaRPr>
                    </a:p>
                  </a:txBody>
                  <a:tcPr marL="6568" marR="6568" marT="6568" marB="0"/>
                </a:tc>
              </a:tr>
              <a:tr h="1400175">
                <a:tc>
                  <a:txBody>
                    <a:bodyPr/>
                    <a:lstStyle/>
                    <a:p>
                      <a:pPr algn="ctr" fontAlgn="ctr"/>
                      <a:r>
                        <a:rPr lang="en-US" sz="1600" u="none" strike="noStrike" dirty="0">
                          <a:solidFill>
                            <a:srgbClr val="FF0000"/>
                          </a:solidFill>
                          <a:effectLst/>
                        </a:rPr>
                        <a:t>LA50</a:t>
                      </a:r>
                      <a:endParaRPr lang="en-US" sz="1600" b="1" i="0" u="none" strike="noStrike" dirty="0">
                        <a:solidFill>
                          <a:srgbClr val="FF0000"/>
                        </a:solidFill>
                        <a:effectLst/>
                        <a:latin typeface="Calibri" panose="020F0502020204030204" pitchFamily="34" charset="0"/>
                      </a:endParaRPr>
                    </a:p>
                  </a:txBody>
                  <a:tcPr marL="6568" marR="6568" marT="6568" marB="0" anchor="ctr"/>
                </a:tc>
                <a:tc>
                  <a:txBody>
                    <a:bodyPr/>
                    <a:lstStyle/>
                    <a:p>
                      <a:pPr algn="l" fontAlgn="t"/>
                      <a:r>
                        <a:rPr lang="en-US" sz="1600" u="none" strike="noStrike" dirty="0" smtClean="0">
                          <a:solidFill>
                            <a:srgbClr val="FF0000"/>
                          </a:solidFill>
                          <a:effectLst/>
                          <a:latin typeface="Calibri" panose="020F0502020204030204" pitchFamily="34" charset="0"/>
                        </a:rPr>
                        <a:t>LGE has completed TeleSage Outcomes Measurement System YSS-F surveys for at least </a:t>
                      </a:r>
                      <a:r>
                        <a:rPr lang="en-US" sz="1600" u="none" strike="noStrike" dirty="0" smtClean="0">
                          <a:solidFill>
                            <a:srgbClr val="FF0000"/>
                          </a:solidFill>
                          <a:effectLst/>
                          <a:latin typeface="Calibri" panose="020F0502020204030204" pitchFamily="34" charset="0"/>
                        </a:rPr>
                        <a:t>5</a:t>
                      </a:r>
                      <a:r>
                        <a:rPr lang="en-US" sz="1600" u="none" strike="noStrike" dirty="0" smtClean="0">
                          <a:solidFill>
                            <a:srgbClr val="FF0000"/>
                          </a:solidFill>
                          <a:effectLst/>
                          <a:latin typeface="Calibri" panose="020F0502020204030204" pitchFamily="34" charset="0"/>
                        </a:rPr>
                        <a:t>% of their total children served in the most recent fiscal year.                                                                                                                        </a:t>
                      </a:r>
                      <a:r>
                        <a:rPr lang="en-US" sz="1600" u="none" strike="noStrike" dirty="0" smtClean="0">
                          <a:effectLst/>
                          <a:latin typeface="Calibri" panose="020F0502020204030204" pitchFamily="34" charset="0"/>
                        </a:rPr>
                        <a:t/>
                      </a:r>
                      <a:br>
                        <a:rPr lang="en-US" sz="1600" u="none" strike="noStrike" dirty="0" smtClean="0">
                          <a:effectLst/>
                          <a:latin typeface="Calibri" panose="020F0502020204030204" pitchFamily="34" charset="0"/>
                        </a:rPr>
                      </a:br>
                      <a:r>
                        <a:rPr lang="en-US" sz="1200" u="none" strike="noStrike" dirty="0" smtClean="0">
                          <a:effectLst/>
                          <a:latin typeface="Calibri" panose="020F0502020204030204" pitchFamily="34" charset="0"/>
                        </a:rPr>
                        <a:t>(AIP-8, AIP-41) (Verify by: TeleSage Activity Report) (DTR - Analytics)  </a:t>
                      </a:r>
                      <a:endParaRPr lang="en-US" sz="1600" b="0" i="0" u="none" strike="noStrike" dirty="0">
                        <a:solidFill>
                          <a:srgbClr val="000000"/>
                        </a:solidFill>
                        <a:effectLst/>
                        <a:latin typeface="Calibri" panose="020F0502020204030204" pitchFamily="34" charset="0"/>
                      </a:endParaRPr>
                    </a:p>
                  </a:txBody>
                  <a:tcPr marL="6568" marR="6568" marT="6568" marB="0"/>
                </a:tc>
                <a:tc>
                  <a:txBody>
                    <a:bodyPr/>
                    <a:lstStyle/>
                    <a:p>
                      <a:pPr algn="ctr" fontAlgn="ctr"/>
                      <a:r>
                        <a:rPr lang="en-US" sz="1600" u="none" strike="noStrike" dirty="0" smtClean="0">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6568" marR="6568" marT="6568" marB="0" anchor="ctr"/>
                </a:tc>
                <a:tc>
                  <a:txBody>
                    <a:bodyPr/>
                    <a:lstStyle/>
                    <a:p>
                      <a:pPr algn="l" fontAlgn="t"/>
                      <a:r>
                        <a:rPr lang="en-US" sz="1600" b="0" i="0" u="none" strike="noStrike" dirty="0" smtClean="0">
                          <a:solidFill>
                            <a:srgbClr val="FF0000"/>
                          </a:solidFill>
                          <a:effectLst/>
                          <a:latin typeface="Calibri" panose="020F0502020204030204" pitchFamily="34" charset="0"/>
                        </a:rPr>
                        <a:t>_____ has completed  __ Parent/Guardian/YSS-F surveys of the ___ children/adolescents (mental health) served during fiscal year 2016. That is ___%. The expectation is minimum __ completed surveys (around </a:t>
                      </a:r>
                      <a:r>
                        <a:rPr lang="en-US" sz="1600" b="0" i="0" u="none" strike="noStrike" dirty="0" smtClean="0">
                          <a:solidFill>
                            <a:srgbClr val="FF0000"/>
                          </a:solidFill>
                          <a:effectLst/>
                          <a:latin typeface="Calibri" panose="020F0502020204030204" pitchFamily="34" charset="0"/>
                        </a:rPr>
                        <a:t>5</a:t>
                      </a:r>
                      <a:r>
                        <a:rPr lang="en-US" sz="1600" b="0" i="0" u="none" strike="noStrike" dirty="0" smtClean="0">
                          <a:solidFill>
                            <a:srgbClr val="FF0000"/>
                          </a:solidFill>
                          <a:effectLst/>
                          <a:latin typeface="Calibri" panose="020F0502020204030204" pitchFamily="34" charset="0"/>
                        </a:rPr>
                        <a:t>% of children/adolescents served).</a:t>
                      </a:r>
                      <a:endParaRPr lang="en-US" sz="1600" b="0" i="0" u="none" strike="noStrike" dirty="0">
                        <a:solidFill>
                          <a:srgbClr val="FF0000"/>
                        </a:solidFill>
                        <a:effectLst/>
                        <a:latin typeface="Calibri" panose="020F0502020204030204" pitchFamily="34" charset="0"/>
                      </a:endParaRPr>
                    </a:p>
                  </a:txBody>
                  <a:tcPr marL="6568" marR="6568" marT="6568" marB="0"/>
                </a:tc>
              </a:tr>
            </a:tbl>
          </a:graphicData>
        </a:graphic>
      </p:graphicFrame>
    </p:spTree>
    <p:extLst>
      <p:ext uri="{BB962C8B-B14F-4D97-AF65-F5344CB8AC3E}">
        <p14:creationId xmlns:p14="http://schemas.microsoft.com/office/powerpoint/2010/main" val="738349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98968"/>
            <a:ext cx="10688498" cy="964537"/>
          </a:xfrm>
        </p:spPr>
        <p:txBody>
          <a:bodyPr/>
          <a:lstStyle/>
          <a:p>
            <a:pPr algn="ctr"/>
            <a:r>
              <a:rPr lang="en-US" b="1" dirty="0" smtClean="0">
                <a:latin typeface="Calibri" panose="020F0502020204030204" pitchFamily="34" charset="0"/>
              </a:rPr>
              <a:t>Quality of Care (QoC) Survey Domains</a:t>
            </a:r>
            <a:endParaRPr lang="en-US" b="1" dirty="0">
              <a:latin typeface="Calibri" panose="020F0502020204030204" pitchFamily="34" charset="0"/>
            </a:endParaRPr>
          </a:p>
        </p:txBody>
      </p:sp>
      <p:sp>
        <p:nvSpPr>
          <p:cNvPr id="3" name="Content Placeholder 2"/>
          <p:cNvSpPr>
            <a:spLocks noGrp="1"/>
          </p:cNvSpPr>
          <p:nvPr>
            <p:ph idx="1"/>
          </p:nvPr>
        </p:nvSpPr>
        <p:spPr>
          <a:xfrm>
            <a:off x="677334" y="1827303"/>
            <a:ext cx="10688498" cy="3880773"/>
          </a:xfrm>
        </p:spPr>
        <p:txBody>
          <a:bodyPr/>
          <a:lstStyle/>
          <a:p>
            <a:r>
              <a:rPr lang="en-US" sz="2400" dirty="0"/>
              <a:t>Access to Care</a:t>
            </a:r>
          </a:p>
          <a:p>
            <a:r>
              <a:rPr lang="en-US" sz="2400" dirty="0"/>
              <a:t>Appropriateness/Quality of Care</a:t>
            </a:r>
          </a:p>
          <a:p>
            <a:r>
              <a:rPr lang="en-US" sz="2400" dirty="0"/>
              <a:t>Outcomes </a:t>
            </a:r>
            <a:r>
              <a:rPr lang="en-US" sz="2400" dirty="0" smtClean="0"/>
              <a:t>of </a:t>
            </a:r>
            <a:r>
              <a:rPr lang="en-US" sz="2400" dirty="0"/>
              <a:t>Care</a:t>
            </a:r>
          </a:p>
          <a:p>
            <a:r>
              <a:rPr lang="en-US" sz="2400" dirty="0"/>
              <a:t>Treatment </a:t>
            </a:r>
            <a:r>
              <a:rPr lang="en-US" sz="2400" dirty="0" smtClean="0"/>
              <a:t>Involvement</a:t>
            </a:r>
          </a:p>
          <a:p>
            <a:pPr marL="0" indent="0">
              <a:buNone/>
            </a:pPr>
            <a:endParaRPr lang="en-US" sz="2400" dirty="0" smtClean="0"/>
          </a:p>
          <a:p>
            <a:pPr marL="0" indent="0">
              <a:buNone/>
            </a:pPr>
            <a:r>
              <a:rPr lang="en-US" sz="2400" dirty="0" smtClean="0"/>
              <a:t>*Must answer AT LEAST 2/3 of all questions in a domain in order to calculate a score for the domain. </a:t>
            </a:r>
            <a:endParaRPr lang="en-US" sz="2400" dirty="0"/>
          </a:p>
          <a:p>
            <a:endParaRPr lang="en-US" dirty="0"/>
          </a:p>
        </p:txBody>
      </p:sp>
    </p:spTree>
    <p:extLst>
      <p:ext uri="{BB962C8B-B14F-4D97-AF65-F5344CB8AC3E}">
        <p14:creationId xmlns:p14="http://schemas.microsoft.com/office/powerpoint/2010/main" val="739492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10688498" cy="732090"/>
          </a:xfrm>
        </p:spPr>
        <p:txBody>
          <a:bodyPr/>
          <a:lstStyle/>
          <a:p>
            <a:pPr algn="ctr"/>
            <a:r>
              <a:rPr lang="en-US" b="1" dirty="0" smtClean="0">
                <a:solidFill>
                  <a:schemeClr val="tx1"/>
                </a:solidFill>
                <a:latin typeface="Calibri" panose="020F0502020204030204" pitchFamily="34" charset="0"/>
              </a:rPr>
              <a:t>Quality of Care (QoC) Survey Administration Process</a:t>
            </a:r>
            <a:endParaRPr lang="en-US" b="1" dirty="0">
              <a:solidFill>
                <a:schemeClr val="tx1"/>
              </a:solidFill>
              <a:latin typeface="Calibri" panose="020F0502020204030204" pitchFamily="34" charset="0"/>
            </a:endParaRPr>
          </a:p>
        </p:txBody>
      </p:sp>
      <p:sp>
        <p:nvSpPr>
          <p:cNvPr id="3" name="Content Placeholder 2"/>
          <p:cNvSpPr>
            <a:spLocks noGrp="1"/>
          </p:cNvSpPr>
          <p:nvPr>
            <p:ph idx="1"/>
          </p:nvPr>
        </p:nvSpPr>
        <p:spPr>
          <a:xfrm>
            <a:off x="677334" y="1776028"/>
            <a:ext cx="10688498" cy="3880773"/>
          </a:xfrm>
        </p:spPr>
        <p:txBody>
          <a:bodyPr/>
          <a:lstStyle/>
          <a:p>
            <a:pPr>
              <a:lnSpc>
                <a:spcPct val="90000"/>
              </a:lnSpc>
            </a:pPr>
            <a:r>
              <a:rPr lang="en-US" dirty="0" smtClean="0"/>
              <a:t>Quality of Care surveys may be offered to mental health clients who have been coming to the clinic for at least three months or are on their third appointment at the clinic.</a:t>
            </a:r>
          </a:p>
          <a:p>
            <a:pPr>
              <a:lnSpc>
                <a:spcPct val="90000"/>
              </a:lnSpc>
            </a:pPr>
            <a:r>
              <a:rPr lang="en-US" dirty="0" smtClean="0"/>
              <a:t> Surveys are </a:t>
            </a:r>
            <a:r>
              <a:rPr lang="en-US" dirty="0"/>
              <a:t>completed at the point-of-service </a:t>
            </a:r>
            <a:r>
              <a:rPr lang="en-US" dirty="0">
                <a:solidFill>
                  <a:schemeClr val="tx1"/>
                </a:solidFill>
              </a:rPr>
              <a:t>prior to </a:t>
            </a:r>
            <a:r>
              <a:rPr lang="en-US" dirty="0"/>
              <a:t>a regular treatment session at the </a:t>
            </a:r>
            <a:r>
              <a:rPr lang="en-US" dirty="0" smtClean="0"/>
              <a:t>clinic.</a:t>
            </a:r>
            <a:endParaRPr lang="en-US" dirty="0"/>
          </a:p>
          <a:p>
            <a:pPr>
              <a:lnSpc>
                <a:spcPct val="90000"/>
              </a:lnSpc>
            </a:pPr>
            <a:r>
              <a:rPr lang="en-US" dirty="0" smtClean="0"/>
              <a:t>Surveys are </a:t>
            </a:r>
            <a:r>
              <a:rPr lang="en-US" dirty="0"/>
              <a:t>introduced by reception staff using the </a:t>
            </a:r>
            <a:r>
              <a:rPr lang="en-US" b="1" dirty="0"/>
              <a:t>Client Information Sheet</a:t>
            </a:r>
            <a:r>
              <a:rPr lang="en-US" dirty="0"/>
              <a:t>, which also </a:t>
            </a:r>
            <a:r>
              <a:rPr lang="en-US" dirty="0" smtClean="0"/>
              <a:t>accomplish </a:t>
            </a:r>
            <a:r>
              <a:rPr lang="en-US" dirty="0"/>
              <a:t>client informed </a:t>
            </a:r>
            <a:r>
              <a:rPr lang="en-US" dirty="0" smtClean="0"/>
              <a:t>consents.</a:t>
            </a:r>
            <a:endParaRPr lang="en-US" dirty="0"/>
          </a:p>
          <a:p>
            <a:pPr>
              <a:lnSpc>
                <a:spcPct val="90000"/>
              </a:lnSpc>
            </a:pPr>
            <a:r>
              <a:rPr lang="en-US" dirty="0"/>
              <a:t>The </a:t>
            </a:r>
            <a:r>
              <a:rPr lang="en-US" dirty="0" smtClean="0"/>
              <a:t>clients are </a:t>
            </a:r>
            <a:r>
              <a:rPr lang="en-US" dirty="0"/>
              <a:t>instructed on how to log-on and use the Touchscreen/On-line self-assessment via the </a:t>
            </a:r>
            <a:r>
              <a:rPr lang="en-US" b="1" dirty="0"/>
              <a:t>TOMS Instruction </a:t>
            </a:r>
            <a:r>
              <a:rPr lang="en-US" b="1" dirty="0" smtClean="0"/>
              <a:t>Sheet.</a:t>
            </a:r>
            <a:endParaRPr lang="en-US" b="1" dirty="0"/>
          </a:p>
          <a:p>
            <a:pPr lvl="0"/>
            <a:r>
              <a:rPr lang="en-US" dirty="0"/>
              <a:t>Results will be available to all facilities and staff who are using the TOMS </a:t>
            </a:r>
            <a:r>
              <a:rPr lang="en-US" dirty="0" smtClean="0"/>
              <a:t>QOC </a:t>
            </a:r>
            <a:r>
              <a:rPr lang="en-US" dirty="0"/>
              <a:t>system.   However, no identifying information will be presented and the results will remain anonymous and reflect group responses. </a:t>
            </a:r>
          </a:p>
          <a:p>
            <a:pPr lvl="0"/>
            <a:r>
              <a:rPr lang="en-US" dirty="0"/>
              <a:t>Data will be available at the clinic and state-wide level.</a:t>
            </a:r>
          </a:p>
          <a:p>
            <a:endParaRPr lang="en-US" dirty="0"/>
          </a:p>
        </p:txBody>
      </p:sp>
    </p:spTree>
    <p:extLst>
      <p:ext uri="{BB962C8B-B14F-4D97-AF65-F5344CB8AC3E}">
        <p14:creationId xmlns:p14="http://schemas.microsoft.com/office/powerpoint/2010/main" val="859046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0098AA"/>
      </a:accent1>
      <a:accent2>
        <a:srgbClr val="002147"/>
      </a:accent2>
      <a:accent3>
        <a:srgbClr val="00B1C4"/>
      </a:accent3>
      <a:accent4>
        <a:srgbClr val="8AD394"/>
      </a:accent4>
      <a:accent5>
        <a:srgbClr val="005ABC"/>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H_PrsntnTmple_2015_TEMPLATE.pptx" id="{0ECDA061-C0F1-4A6D-AE54-FA17D641BC7A}" vid="{A4C16152-6DA5-4B7E-B0F0-CB4C5073B8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25558</TotalTime>
  <Words>1195</Words>
  <Application>Microsoft Office PowerPoint</Application>
  <PresentationFormat>Widescreen</PresentationFormat>
  <Paragraphs>110</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Cambria</vt:lpstr>
      <vt:lpstr>Georgia</vt:lpstr>
      <vt:lpstr>Trebuchet MS</vt:lpstr>
      <vt:lpstr>Wingdings</vt:lpstr>
      <vt:lpstr>Wingdings 2</vt:lpstr>
      <vt:lpstr>Wingdings 3</vt:lpstr>
      <vt:lpstr>Facet</vt:lpstr>
      <vt:lpstr>TOMS Quality of Care (Client Satisfaction) Survey</vt:lpstr>
      <vt:lpstr>Summary</vt:lpstr>
      <vt:lpstr>Purpose</vt:lpstr>
      <vt:lpstr>Overview of TOMS Assessments and TOMS Surveys</vt:lpstr>
      <vt:lpstr>Quality of Care Surveys Number of completed surveys are graded in the AIP Tool </vt:lpstr>
      <vt:lpstr>Number of Completed QoC Surveys Required  for Receiving a Compliant Grade in AIP Tool</vt:lpstr>
      <vt:lpstr>Number of Completed QoC Surveys Required  for Receiving a Compliant Grade in AIP Tool-Cont’d</vt:lpstr>
      <vt:lpstr>Quality of Care (QoC) Survey Domains</vt:lpstr>
      <vt:lpstr>Quality of Care (QoC) Survey Administration Process</vt:lpstr>
      <vt:lpstr>Survey Administration: Logging On</vt:lpstr>
      <vt:lpstr>Survey Administration: Logging On (Cont’d)</vt:lpstr>
      <vt:lpstr>Survey Administration (Cont’d)</vt:lpstr>
      <vt:lpstr>Survey Administration (Cont’d)</vt:lpstr>
      <vt:lpstr>Survey Administration – Using an Agency Username</vt:lpstr>
      <vt:lpstr>Survey Administration – Using an Agency Username (Cont’d)</vt:lpstr>
      <vt:lpstr>Survey Administration – Using an Agency Username (Cont’d)</vt:lpstr>
      <vt:lpstr>Survey Refusals -Reasons</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K. Slusher</dc:creator>
  <cp:lastModifiedBy>Jason Lorentz</cp:lastModifiedBy>
  <cp:revision>408</cp:revision>
  <cp:lastPrinted>2016-03-15T16:30:51Z</cp:lastPrinted>
  <dcterms:created xsi:type="dcterms:W3CDTF">2015-09-15T20:11:55Z</dcterms:created>
  <dcterms:modified xsi:type="dcterms:W3CDTF">2017-01-09T18:24:06Z</dcterms:modified>
</cp:coreProperties>
</file>